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7" r:id="rId1"/>
  </p:sldMasterIdLst>
  <p:notesMasterIdLst>
    <p:notesMasterId r:id="rId79"/>
  </p:notesMasterIdLst>
  <p:sldIdLst>
    <p:sldId id="256" r:id="rId2"/>
    <p:sldId id="269" r:id="rId3"/>
    <p:sldId id="257" r:id="rId4"/>
    <p:sldId id="258" r:id="rId5"/>
    <p:sldId id="259" r:id="rId6"/>
    <p:sldId id="260" r:id="rId7"/>
    <p:sldId id="261" r:id="rId8"/>
    <p:sldId id="262" r:id="rId9"/>
    <p:sldId id="263" r:id="rId10"/>
    <p:sldId id="264" r:id="rId11"/>
    <p:sldId id="266" r:id="rId12"/>
    <p:sldId id="267" r:id="rId13"/>
    <p:sldId id="268"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91" r:id="rId33"/>
    <p:sldId id="292" r:id="rId34"/>
    <p:sldId id="288" r:id="rId35"/>
    <p:sldId id="289" r:id="rId36"/>
    <p:sldId id="290" r:id="rId37"/>
    <p:sldId id="293" r:id="rId38"/>
    <p:sldId id="294" r:id="rId39"/>
    <p:sldId id="295" r:id="rId40"/>
    <p:sldId id="297"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4" r:id="rId74"/>
    <p:sldId id="298" r:id="rId75"/>
    <p:sldId id="333" r:id="rId76"/>
    <p:sldId id="332" r:id="rId77"/>
    <p:sldId id="335"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2" d="100"/>
          <a:sy n="112" d="100"/>
        </p:scale>
        <p:origin x="55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B1573C-E968-4969-A9CC-AF4DC37B41C7}" type="datetimeFigureOut">
              <a:rPr lang="en-US" smtClean="0"/>
              <a:t>6/19/2022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6CA681-06C3-4F62-9B0A-91A921F4EDDA}" type="slidenum">
              <a:rPr lang="en-US" smtClean="0"/>
              <a:t>‹#›</a:t>
            </a:fld>
            <a:endParaRPr lang="en-US"/>
          </a:p>
        </p:txBody>
      </p:sp>
    </p:spTree>
    <p:extLst>
      <p:ext uri="{BB962C8B-B14F-4D97-AF65-F5344CB8AC3E}">
        <p14:creationId xmlns:p14="http://schemas.microsoft.com/office/powerpoint/2010/main" val="3832351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sr-Latn-RS"/>
              <a:t>jun 2022.</a:t>
            </a:r>
            <a:endParaRPr lang="en-US"/>
          </a:p>
        </p:txBody>
      </p:sp>
      <p:sp>
        <p:nvSpPr>
          <p:cNvPr id="5" name="Footer Placeholder 4"/>
          <p:cNvSpPr>
            <a:spLocks noGrp="1"/>
          </p:cNvSpPr>
          <p:nvPr>
            <p:ph type="ftr" sz="quarter" idx="11"/>
          </p:nvPr>
        </p:nvSpPr>
        <p:spPr/>
        <p:txBody>
          <a:bodyPr/>
          <a:lstStyle/>
          <a:p>
            <a:r>
              <a:rPr lang="en-US"/>
              <a:t>Microsoft Corporation</a:t>
            </a:r>
          </a:p>
        </p:txBody>
      </p:sp>
      <p:sp>
        <p:nvSpPr>
          <p:cNvPr id="6" name="Slide Number Placeholder 5"/>
          <p:cNvSpPr>
            <a:spLocks noGrp="1"/>
          </p:cNvSpPr>
          <p:nvPr>
            <p:ph type="sldNum" sz="quarter" idx="12"/>
          </p:nvPr>
        </p:nvSpPr>
        <p:spPr/>
        <p:txBody>
          <a:bodyPr/>
          <a:lstStyle/>
          <a:p>
            <a:fld id="{250E9F36-6C21-4A52-9634-81CC1425D2B6}" type="slidenum">
              <a:rPr lang="en-US" smtClean="0"/>
              <a:t>‹#›</a:t>
            </a:fld>
            <a:endParaRPr lang="en-US"/>
          </a:p>
        </p:txBody>
      </p:sp>
    </p:spTree>
    <p:extLst>
      <p:ext uri="{BB962C8B-B14F-4D97-AF65-F5344CB8AC3E}">
        <p14:creationId xmlns:p14="http://schemas.microsoft.com/office/powerpoint/2010/main" val="2128424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sr-Latn-RS"/>
              <a:t>jun 2022.</a:t>
            </a:r>
            <a:endParaRPr lang="en-US"/>
          </a:p>
        </p:txBody>
      </p:sp>
      <p:sp>
        <p:nvSpPr>
          <p:cNvPr id="5" name="Footer Placeholder 4"/>
          <p:cNvSpPr>
            <a:spLocks noGrp="1"/>
          </p:cNvSpPr>
          <p:nvPr>
            <p:ph type="ftr" sz="quarter" idx="11"/>
          </p:nvPr>
        </p:nvSpPr>
        <p:spPr/>
        <p:txBody>
          <a:bodyPr/>
          <a:lstStyle/>
          <a:p>
            <a:r>
              <a:rPr lang="en-US"/>
              <a:t>Microsoft Corporation</a:t>
            </a:r>
          </a:p>
        </p:txBody>
      </p:sp>
      <p:sp>
        <p:nvSpPr>
          <p:cNvPr id="6" name="Slide Number Placeholder 5"/>
          <p:cNvSpPr>
            <a:spLocks noGrp="1"/>
          </p:cNvSpPr>
          <p:nvPr>
            <p:ph type="sldNum" sz="quarter" idx="12"/>
          </p:nvPr>
        </p:nvSpPr>
        <p:spPr/>
        <p:txBody>
          <a:bodyPr/>
          <a:lstStyle/>
          <a:p>
            <a:fld id="{250E9F36-6C21-4A52-9634-81CC1425D2B6}" type="slidenum">
              <a:rPr lang="en-US" smtClean="0"/>
              <a:t>‹#›</a:t>
            </a:fld>
            <a:endParaRPr lang="en-US"/>
          </a:p>
        </p:txBody>
      </p:sp>
    </p:spTree>
    <p:extLst>
      <p:ext uri="{BB962C8B-B14F-4D97-AF65-F5344CB8AC3E}">
        <p14:creationId xmlns:p14="http://schemas.microsoft.com/office/powerpoint/2010/main" val="1707964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sr-Latn-RS"/>
              <a:t>jun 2022.</a:t>
            </a:r>
            <a:endParaRPr lang="en-US"/>
          </a:p>
        </p:txBody>
      </p:sp>
      <p:sp>
        <p:nvSpPr>
          <p:cNvPr id="5" name="Footer Placeholder 4"/>
          <p:cNvSpPr>
            <a:spLocks noGrp="1"/>
          </p:cNvSpPr>
          <p:nvPr>
            <p:ph type="ftr" sz="quarter" idx="11"/>
          </p:nvPr>
        </p:nvSpPr>
        <p:spPr/>
        <p:txBody>
          <a:bodyPr/>
          <a:lstStyle/>
          <a:p>
            <a:r>
              <a:rPr lang="en-US"/>
              <a:t>Microsoft Corporation</a:t>
            </a:r>
          </a:p>
        </p:txBody>
      </p:sp>
      <p:sp>
        <p:nvSpPr>
          <p:cNvPr id="6" name="Slide Number Placeholder 5"/>
          <p:cNvSpPr>
            <a:spLocks noGrp="1"/>
          </p:cNvSpPr>
          <p:nvPr>
            <p:ph type="sldNum" sz="quarter" idx="12"/>
          </p:nvPr>
        </p:nvSpPr>
        <p:spPr/>
        <p:txBody>
          <a:bodyPr/>
          <a:lstStyle/>
          <a:p>
            <a:fld id="{250E9F36-6C21-4A52-9634-81CC1425D2B6}"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549424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sr-Latn-RS"/>
              <a:t>jun 2022.</a:t>
            </a:r>
            <a:endParaRPr lang="en-US"/>
          </a:p>
        </p:txBody>
      </p:sp>
      <p:sp>
        <p:nvSpPr>
          <p:cNvPr id="5" name="Footer Placeholder 4"/>
          <p:cNvSpPr>
            <a:spLocks noGrp="1"/>
          </p:cNvSpPr>
          <p:nvPr>
            <p:ph type="ftr" sz="quarter" idx="11"/>
          </p:nvPr>
        </p:nvSpPr>
        <p:spPr/>
        <p:txBody>
          <a:bodyPr/>
          <a:lstStyle/>
          <a:p>
            <a:r>
              <a:rPr lang="en-US"/>
              <a:t>Microsoft Corporation</a:t>
            </a:r>
          </a:p>
        </p:txBody>
      </p:sp>
      <p:sp>
        <p:nvSpPr>
          <p:cNvPr id="6" name="Slide Number Placeholder 5"/>
          <p:cNvSpPr>
            <a:spLocks noGrp="1"/>
          </p:cNvSpPr>
          <p:nvPr>
            <p:ph type="sldNum" sz="quarter" idx="12"/>
          </p:nvPr>
        </p:nvSpPr>
        <p:spPr/>
        <p:txBody>
          <a:bodyPr/>
          <a:lstStyle/>
          <a:p>
            <a:fld id="{250E9F36-6C21-4A52-9634-81CC1425D2B6}" type="slidenum">
              <a:rPr lang="en-US" smtClean="0"/>
              <a:t>‹#›</a:t>
            </a:fld>
            <a:endParaRPr lang="en-US"/>
          </a:p>
        </p:txBody>
      </p:sp>
    </p:spTree>
    <p:extLst>
      <p:ext uri="{BB962C8B-B14F-4D97-AF65-F5344CB8AC3E}">
        <p14:creationId xmlns:p14="http://schemas.microsoft.com/office/powerpoint/2010/main" val="3488053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sr-Latn-RS"/>
              <a:t>jun 2022.</a:t>
            </a:r>
            <a:endParaRPr lang="en-US"/>
          </a:p>
        </p:txBody>
      </p:sp>
      <p:sp>
        <p:nvSpPr>
          <p:cNvPr id="5" name="Footer Placeholder 4"/>
          <p:cNvSpPr>
            <a:spLocks noGrp="1"/>
          </p:cNvSpPr>
          <p:nvPr>
            <p:ph type="ftr" sz="quarter" idx="11"/>
          </p:nvPr>
        </p:nvSpPr>
        <p:spPr/>
        <p:txBody>
          <a:bodyPr/>
          <a:lstStyle/>
          <a:p>
            <a:r>
              <a:rPr lang="en-US"/>
              <a:t>Microsoft Corporation</a:t>
            </a:r>
          </a:p>
        </p:txBody>
      </p:sp>
      <p:sp>
        <p:nvSpPr>
          <p:cNvPr id="6" name="Slide Number Placeholder 5"/>
          <p:cNvSpPr>
            <a:spLocks noGrp="1"/>
          </p:cNvSpPr>
          <p:nvPr>
            <p:ph type="sldNum" sz="quarter" idx="12"/>
          </p:nvPr>
        </p:nvSpPr>
        <p:spPr/>
        <p:txBody>
          <a:bodyPr/>
          <a:lstStyle/>
          <a:p>
            <a:fld id="{250E9F36-6C21-4A52-9634-81CC1425D2B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97999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sr-Latn-RS"/>
              <a:t>jun 2022.</a:t>
            </a:r>
            <a:endParaRPr lang="en-US"/>
          </a:p>
        </p:txBody>
      </p:sp>
      <p:sp>
        <p:nvSpPr>
          <p:cNvPr id="5" name="Footer Placeholder 4"/>
          <p:cNvSpPr>
            <a:spLocks noGrp="1"/>
          </p:cNvSpPr>
          <p:nvPr>
            <p:ph type="ftr" sz="quarter" idx="11"/>
          </p:nvPr>
        </p:nvSpPr>
        <p:spPr/>
        <p:txBody>
          <a:bodyPr/>
          <a:lstStyle/>
          <a:p>
            <a:r>
              <a:rPr lang="en-US"/>
              <a:t>Microsoft Corporation</a:t>
            </a:r>
          </a:p>
        </p:txBody>
      </p:sp>
      <p:sp>
        <p:nvSpPr>
          <p:cNvPr id="6" name="Slide Number Placeholder 5"/>
          <p:cNvSpPr>
            <a:spLocks noGrp="1"/>
          </p:cNvSpPr>
          <p:nvPr>
            <p:ph type="sldNum" sz="quarter" idx="12"/>
          </p:nvPr>
        </p:nvSpPr>
        <p:spPr/>
        <p:txBody>
          <a:bodyPr/>
          <a:lstStyle/>
          <a:p>
            <a:fld id="{250E9F36-6C21-4A52-9634-81CC1425D2B6}" type="slidenum">
              <a:rPr lang="en-US" smtClean="0"/>
              <a:t>‹#›</a:t>
            </a:fld>
            <a:endParaRPr lang="en-US"/>
          </a:p>
        </p:txBody>
      </p:sp>
    </p:spTree>
    <p:extLst>
      <p:ext uri="{BB962C8B-B14F-4D97-AF65-F5344CB8AC3E}">
        <p14:creationId xmlns:p14="http://schemas.microsoft.com/office/powerpoint/2010/main" val="9834851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sr-Latn-RS"/>
              <a:t>jun 2022.</a:t>
            </a:r>
            <a:endParaRPr lang="en-US"/>
          </a:p>
        </p:txBody>
      </p:sp>
      <p:sp>
        <p:nvSpPr>
          <p:cNvPr id="5" name="Footer Placeholder 4"/>
          <p:cNvSpPr>
            <a:spLocks noGrp="1"/>
          </p:cNvSpPr>
          <p:nvPr>
            <p:ph type="ftr" sz="quarter" idx="11"/>
          </p:nvPr>
        </p:nvSpPr>
        <p:spPr/>
        <p:txBody>
          <a:bodyPr/>
          <a:lstStyle/>
          <a:p>
            <a:r>
              <a:rPr lang="en-US"/>
              <a:t>Microsoft Corporation</a:t>
            </a:r>
          </a:p>
        </p:txBody>
      </p:sp>
      <p:sp>
        <p:nvSpPr>
          <p:cNvPr id="6" name="Slide Number Placeholder 5"/>
          <p:cNvSpPr>
            <a:spLocks noGrp="1"/>
          </p:cNvSpPr>
          <p:nvPr>
            <p:ph type="sldNum" sz="quarter" idx="12"/>
          </p:nvPr>
        </p:nvSpPr>
        <p:spPr/>
        <p:txBody>
          <a:bodyPr/>
          <a:lstStyle/>
          <a:p>
            <a:fld id="{250E9F36-6C21-4A52-9634-81CC1425D2B6}" type="slidenum">
              <a:rPr lang="en-US" smtClean="0"/>
              <a:t>‹#›</a:t>
            </a:fld>
            <a:endParaRPr lang="en-US"/>
          </a:p>
        </p:txBody>
      </p:sp>
    </p:spTree>
    <p:extLst>
      <p:ext uri="{BB962C8B-B14F-4D97-AF65-F5344CB8AC3E}">
        <p14:creationId xmlns:p14="http://schemas.microsoft.com/office/powerpoint/2010/main" val="1358726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sr-Latn-RS"/>
              <a:t>jun 2022.</a:t>
            </a:r>
            <a:endParaRPr lang="en-US"/>
          </a:p>
        </p:txBody>
      </p:sp>
      <p:sp>
        <p:nvSpPr>
          <p:cNvPr id="5" name="Footer Placeholder 4"/>
          <p:cNvSpPr>
            <a:spLocks noGrp="1"/>
          </p:cNvSpPr>
          <p:nvPr>
            <p:ph type="ftr" sz="quarter" idx="11"/>
          </p:nvPr>
        </p:nvSpPr>
        <p:spPr/>
        <p:txBody>
          <a:bodyPr/>
          <a:lstStyle/>
          <a:p>
            <a:r>
              <a:rPr lang="en-US"/>
              <a:t>Microsoft Corporation</a:t>
            </a:r>
          </a:p>
        </p:txBody>
      </p:sp>
      <p:sp>
        <p:nvSpPr>
          <p:cNvPr id="6" name="Slide Number Placeholder 5"/>
          <p:cNvSpPr>
            <a:spLocks noGrp="1"/>
          </p:cNvSpPr>
          <p:nvPr>
            <p:ph type="sldNum" sz="quarter" idx="12"/>
          </p:nvPr>
        </p:nvSpPr>
        <p:spPr/>
        <p:txBody>
          <a:bodyPr/>
          <a:lstStyle/>
          <a:p>
            <a:fld id="{250E9F36-6C21-4A52-9634-81CC1425D2B6}" type="slidenum">
              <a:rPr lang="en-US" smtClean="0"/>
              <a:t>‹#›</a:t>
            </a:fld>
            <a:endParaRPr lang="en-US"/>
          </a:p>
        </p:txBody>
      </p:sp>
    </p:spTree>
    <p:extLst>
      <p:ext uri="{BB962C8B-B14F-4D97-AF65-F5344CB8AC3E}">
        <p14:creationId xmlns:p14="http://schemas.microsoft.com/office/powerpoint/2010/main" val="3889782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sr-Latn-RS"/>
              <a:t>jun 2022.</a:t>
            </a:r>
            <a:endParaRPr lang="en-US"/>
          </a:p>
        </p:txBody>
      </p:sp>
      <p:sp>
        <p:nvSpPr>
          <p:cNvPr id="5" name="Footer Placeholder 4"/>
          <p:cNvSpPr>
            <a:spLocks noGrp="1"/>
          </p:cNvSpPr>
          <p:nvPr>
            <p:ph type="ftr" sz="quarter" idx="11"/>
          </p:nvPr>
        </p:nvSpPr>
        <p:spPr/>
        <p:txBody>
          <a:bodyPr/>
          <a:lstStyle/>
          <a:p>
            <a:r>
              <a:rPr lang="en-US"/>
              <a:t>Microsoft Corporation</a:t>
            </a:r>
          </a:p>
        </p:txBody>
      </p:sp>
      <p:sp>
        <p:nvSpPr>
          <p:cNvPr id="6" name="Slide Number Placeholder 5"/>
          <p:cNvSpPr>
            <a:spLocks noGrp="1"/>
          </p:cNvSpPr>
          <p:nvPr>
            <p:ph type="sldNum" sz="quarter" idx="12"/>
          </p:nvPr>
        </p:nvSpPr>
        <p:spPr/>
        <p:txBody>
          <a:bodyPr/>
          <a:lstStyle/>
          <a:p>
            <a:fld id="{250E9F36-6C21-4A52-9634-81CC1425D2B6}" type="slidenum">
              <a:rPr lang="en-US" smtClean="0"/>
              <a:t>‹#›</a:t>
            </a:fld>
            <a:endParaRPr lang="en-US"/>
          </a:p>
        </p:txBody>
      </p:sp>
    </p:spTree>
    <p:extLst>
      <p:ext uri="{BB962C8B-B14F-4D97-AF65-F5344CB8AC3E}">
        <p14:creationId xmlns:p14="http://schemas.microsoft.com/office/powerpoint/2010/main" val="2651244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sr-Latn-RS"/>
              <a:t>jun 2022.</a:t>
            </a:r>
            <a:endParaRPr lang="en-US"/>
          </a:p>
        </p:txBody>
      </p:sp>
      <p:sp>
        <p:nvSpPr>
          <p:cNvPr id="5" name="Footer Placeholder 4"/>
          <p:cNvSpPr>
            <a:spLocks noGrp="1"/>
          </p:cNvSpPr>
          <p:nvPr>
            <p:ph type="ftr" sz="quarter" idx="11"/>
          </p:nvPr>
        </p:nvSpPr>
        <p:spPr/>
        <p:txBody>
          <a:bodyPr/>
          <a:lstStyle/>
          <a:p>
            <a:r>
              <a:rPr lang="en-US"/>
              <a:t>Microsoft Corporation</a:t>
            </a:r>
          </a:p>
        </p:txBody>
      </p:sp>
      <p:sp>
        <p:nvSpPr>
          <p:cNvPr id="6" name="Slide Number Placeholder 5"/>
          <p:cNvSpPr>
            <a:spLocks noGrp="1"/>
          </p:cNvSpPr>
          <p:nvPr>
            <p:ph type="sldNum" sz="quarter" idx="12"/>
          </p:nvPr>
        </p:nvSpPr>
        <p:spPr/>
        <p:txBody>
          <a:bodyPr/>
          <a:lstStyle/>
          <a:p>
            <a:fld id="{250E9F36-6C21-4A52-9634-81CC1425D2B6}" type="slidenum">
              <a:rPr lang="en-US" smtClean="0"/>
              <a:t>‹#›</a:t>
            </a:fld>
            <a:endParaRPr lang="en-US"/>
          </a:p>
        </p:txBody>
      </p:sp>
    </p:spTree>
    <p:extLst>
      <p:ext uri="{BB962C8B-B14F-4D97-AF65-F5344CB8AC3E}">
        <p14:creationId xmlns:p14="http://schemas.microsoft.com/office/powerpoint/2010/main" val="846950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sr-Latn-RS"/>
              <a:t>jun 2022.</a:t>
            </a:r>
            <a:endParaRPr lang="en-US"/>
          </a:p>
        </p:txBody>
      </p:sp>
      <p:sp>
        <p:nvSpPr>
          <p:cNvPr id="6" name="Footer Placeholder 5"/>
          <p:cNvSpPr>
            <a:spLocks noGrp="1"/>
          </p:cNvSpPr>
          <p:nvPr>
            <p:ph type="ftr" sz="quarter" idx="11"/>
          </p:nvPr>
        </p:nvSpPr>
        <p:spPr/>
        <p:txBody>
          <a:bodyPr/>
          <a:lstStyle/>
          <a:p>
            <a:r>
              <a:rPr lang="en-US"/>
              <a:t>Microsoft Corporation</a:t>
            </a:r>
          </a:p>
        </p:txBody>
      </p:sp>
      <p:sp>
        <p:nvSpPr>
          <p:cNvPr id="7" name="Slide Number Placeholder 6"/>
          <p:cNvSpPr>
            <a:spLocks noGrp="1"/>
          </p:cNvSpPr>
          <p:nvPr>
            <p:ph type="sldNum" sz="quarter" idx="12"/>
          </p:nvPr>
        </p:nvSpPr>
        <p:spPr/>
        <p:txBody>
          <a:bodyPr/>
          <a:lstStyle/>
          <a:p>
            <a:fld id="{250E9F36-6C21-4A52-9634-81CC1425D2B6}" type="slidenum">
              <a:rPr lang="en-US" smtClean="0"/>
              <a:t>‹#›</a:t>
            </a:fld>
            <a:endParaRPr lang="en-US"/>
          </a:p>
        </p:txBody>
      </p:sp>
    </p:spTree>
    <p:extLst>
      <p:ext uri="{BB962C8B-B14F-4D97-AF65-F5344CB8AC3E}">
        <p14:creationId xmlns:p14="http://schemas.microsoft.com/office/powerpoint/2010/main" val="2396185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sr-Latn-RS"/>
              <a:t>jun 2022.</a:t>
            </a:r>
            <a:endParaRPr lang="en-US"/>
          </a:p>
        </p:txBody>
      </p:sp>
      <p:sp>
        <p:nvSpPr>
          <p:cNvPr id="8" name="Footer Placeholder 7"/>
          <p:cNvSpPr>
            <a:spLocks noGrp="1"/>
          </p:cNvSpPr>
          <p:nvPr>
            <p:ph type="ftr" sz="quarter" idx="11"/>
          </p:nvPr>
        </p:nvSpPr>
        <p:spPr/>
        <p:txBody>
          <a:bodyPr/>
          <a:lstStyle/>
          <a:p>
            <a:r>
              <a:rPr lang="en-US"/>
              <a:t>Microsoft Corporation</a:t>
            </a:r>
          </a:p>
        </p:txBody>
      </p:sp>
      <p:sp>
        <p:nvSpPr>
          <p:cNvPr id="9" name="Slide Number Placeholder 8"/>
          <p:cNvSpPr>
            <a:spLocks noGrp="1"/>
          </p:cNvSpPr>
          <p:nvPr>
            <p:ph type="sldNum" sz="quarter" idx="12"/>
          </p:nvPr>
        </p:nvSpPr>
        <p:spPr/>
        <p:txBody>
          <a:bodyPr/>
          <a:lstStyle/>
          <a:p>
            <a:fld id="{250E9F36-6C21-4A52-9634-81CC1425D2B6}" type="slidenum">
              <a:rPr lang="en-US" smtClean="0"/>
              <a:t>‹#›</a:t>
            </a:fld>
            <a:endParaRPr lang="en-US"/>
          </a:p>
        </p:txBody>
      </p:sp>
    </p:spTree>
    <p:extLst>
      <p:ext uri="{BB962C8B-B14F-4D97-AF65-F5344CB8AC3E}">
        <p14:creationId xmlns:p14="http://schemas.microsoft.com/office/powerpoint/2010/main" val="2974388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sr-Latn-RS"/>
              <a:t>jun 2022.</a:t>
            </a:r>
            <a:endParaRPr lang="en-US"/>
          </a:p>
        </p:txBody>
      </p:sp>
      <p:sp>
        <p:nvSpPr>
          <p:cNvPr id="4" name="Footer Placeholder 3"/>
          <p:cNvSpPr>
            <a:spLocks noGrp="1"/>
          </p:cNvSpPr>
          <p:nvPr>
            <p:ph type="ftr" sz="quarter" idx="11"/>
          </p:nvPr>
        </p:nvSpPr>
        <p:spPr/>
        <p:txBody>
          <a:bodyPr/>
          <a:lstStyle/>
          <a:p>
            <a:r>
              <a:rPr lang="en-US"/>
              <a:t>Microsoft Corporation</a:t>
            </a:r>
          </a:p>
        </p:txBody>
      </p:sp>
      <p:sp>
        <p:nvSpPr>
          <p:cNvPr id="5" name="Slide Number Placeholder 4"/>
          <p:cNvSpPr>
            <a:spLocks noGrp="1"/>
          </p:cNvSpPr>
          <p:nvPr>
            <p:ph type="sldNum" sz="quarter" idx="12"/>
          </p:nvPr>
        </p:nvSpPr>
        <p:spPr/>
        <p:txBody>
          <a:bodyPr/>
          <a:lstStyle/>
          <a:p>
            <a:fld id="{250E9F36-6C21-4A52-9634-81CC1425D2B6}" type="slidenum">
              <a:rPr lang="en-US" smtClean="0"/>
              <a:t>‹#›</a:t>
            </a:fld>
            <a:endParaRPr lang="en-US"/>
          </a:p>
        </p:txBody>
      </p:sp>
    </p:spTree>
    <p:extLst>
      <p:ext uri="{BB962C8B-B14F-4D97-AF65-F5344CB8AC3E}">
        <p14:creationId xmlns:p14="http://schemas.microsoft.com/office/powerpoint/2010/main" val="1142539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r-Latn-RS"/>
              <a:t>jun 2022.</a:t>
            </a:r>
            <a:endParaRPr lang="en-US"/>
          </a:p>
        </p:txBody>
      </p:sp>
      <p:sp>
        <p:nvSpPr>
          <p:cNvPr id="3" name="Footer Placeholder 2"/>
          <p:cNvSpPr>
            <a:spLocks noGrp="1"/>
          </p:cNvSpPr>
          <p:nvPr>
            <p:ph type="ftr" sz="quarter" idx="11"/>
          </p:nvPr>
        </p:nvSpPr>
        <p:spPr/>
        <p:txBody>
          <a:bodyPr/>
          <a:lstStyle/>
          <a:p>
            <a:r>
              <a:rPr lang="en-US"/>
              <a:t>Microsoft Corporation</a:t>
            </a:r>
          </a:p>
        </p:txBody>
      </p:sp>
      <p:sp>
        <p:nvSpPr>
          <p:cNvPr id="4" name="Slide Number Placeholder 3"/>
          <p:cNvSpPr>
            <a:spLocks noGrp="1"/>
          </p:cNvSpPr>
          <p:nvPr>
            <p:ph type="sldNum" sz="quarter" idx="12"/>
          </p:nvPr>
        </p:nvSpPr>
        <p:spPr/>
        <p:txBody>
          <a:bodyPr/>
          <a:lstStyle/>
          <a:p>
            <a:fld id="{250E9F36-6C21-4A52-9634-81CC1425D2B6}" type="slidenum">
              <a:rPr lang="en-US" smtClean="0"/>
              <a:t>‹#›</a:t>
            </a:fld>
            <a:endParaRPr lang="en-US"/>
          </a:p>
        </p:txBody>
      </p:sp>
    </p:spTree>
    <p:extLst>
      <p:ext uri="{BB962C8B-B14F-4D97-AF65-F5344CB8AC3E}">
        <p14:creationId xmlns:p14="http://schemas.microsoft.com/office/powerpoint/2010/main" val="1971497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sr-Latn-RS"/>
              <a:t>jun 2022.</a:t>
            </a:r>
            <a:endParaRPr lang="en-US"/>
          </a:p>
        </p:txBody>
      </p:sp>
      <p:sp>
        <p:nvSpPr>
          <p:cNvPr id="6" name="Footer Placeholder 5"/>
          <p:cNvSpPr>
            <a:spLocks noGrp="1"/>
          </p:cNvSpPr>
          <p:nvPr>
            <p:ph type="ftr" sz="quarter" idx="11"/>
          </p:nvPr>
        </p:nvSpPr>
        <p:spPr/>
        <p:txBody>
          <a:bodyPr/>
          <a:lstStyle/>
          <a:p>
            <a:r>
              <a:rPr lang="en-US"/>
              <a:t>Microsoft Corporation</a:t>
            </a:r>
          </a:p>
        </p:txBody>
      </p:sp>
      <p:sp>
        <p:nvSpPr>
          <p:cNvPr id="7" name="Slide Number Placeholder 6"/>
          <p:cNvSpPr>
            <a:spLocks noGrp="1"/>
          </p:cNvSpPr>
          <p:nvPr>
            <p:ph type="sldNum" sz="quarter" idx="12"/>
          </p:nvPr>
        </p:nvSpPr>
        <p:spPr/>
        <p:txBody>
          <a:bodyPr/>
          <a:lstStyle/>
          <a:p>
            <a:fld id="{250E9F36-6C21-4A52-9634-81CC1425D2B6}" type="slidenum">
              <a:rPr lang="en-US" smtClean="0"/>
              <a:t>‹#›</a:t>
            </a:fld>
            <a:endParaRPr lang="en-US"/>
          </a:p>
        </p:txBody>
      </p:sp>
    </p:spTree>
    <p:extLst>
      <p:ext uri="{BB962C8B-B14F-4D97-AF65-F5344CB8AC3E}">
        <p14:creationId xmlns:p14="http://schemas.microsoft.com/office/powerpoint/2010/main" val="3178484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sr-Latn-RS"/>
              <a:t>jun 2022.</a:t>
            </a:r>
            <a:endParaRPr lang="en-US"/>
          </a:p>
        </p:txBody>
      </p:sp>
      <p:sp>
        <p:nvSpPr>
          <p:cNvPr id="6" name="Footer Placeholder 5"/>
          <p:cNvSpPr>
            <a:spLocks noGrp="1"/>
          </p:cNvSpPr>
          <p:nvPr>
            <p:ph type="ftr" sz="quarter" idx="11"/>
          </p:nvPr>
        </p:nvSpPr>
        <p:spPr/>
        <p:txBody>
          <a:bodyPr/>
          <a:lstStyle/>
          <a:p>
            <a:r>
              <a:rPr lang="en-US"/>
              <a:t>Microsoft Corporation</a:t>
            </a:r>
          </a:p>
        </p:txBody>
      </p:sp>
      <p:sp>
        <p:nvSpPr>
          <p:cNvPr id="7" name="Slide Number Placeholder 6"/>
          <p:cNvSpPr>
            <a:spLocks noGrp="1"/>
          </p:cNvSpPr>
          <p:nvPr>
            <p:ph type="sldNum" sz="quarter" idx="12"/>
          </p:nvPr>
        </p:nvSpPr>
        <p:spPr/>
        <p:txBody>
          <a:bodyPr/>
          <a:lstStyle/>
          <a:p>
            <a:fld id="{250E9F36-6C21-4A52-9634-81CC1425D2B6}" type="slidenum">
              <a:rPr lang="en-US" smtClean="0"/>
              <a:t>‹#›</a:t>
            </a:fld>
            <a:endParaRPr lang="en-US"/>
          </a:p>
        </p:txBody>
      </p:sp>
    </p:spTree>
    <p:extLst>
      <p:ext uri="{BB962C8B-B14F-4D97-AF65-F5344CB8AC3E}">
        <p14:creationId xmlns:p14="http://schemas.microsoft.com/office/powerpoint/2010/main" val="4204573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sr-Latn-RS"/>
              <a:t>jun 2022.</a:t>
            </a:r>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Microsoft Corporation</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50E9F36-6C21-4A52-9634-81CC1425D2B6}" type="slidenum">
              <a:rPr lang="en-US" smtClean="0"/>
              <a:t>‹#›</a:t>
            </a:fld>
            <a:endParaRPr lang="en-US"/>
          </a:p>
        </p:txBody>
      </p:sp>
    </p:spTree>
    <p:extLst>
      <p:ext uri="{BB962C8B-B14F-4D97-AF65-F5344CB8AC3E}">
        <p14:creationId xmlns:p14="http://schemas.microsoft.com/office/powerpoint/2010/main" val="304641129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7CF6-0958-2691-CEAF-818E50E7D0DC}"/>
              </a:ext>
            </a:extLst>
          </p:cNvPr>
          <p:cNvSpPr>
            <a:spLocks noGrp="1"/>
          </p:cNvSpPr>
          <p:nvPr>
            <p:ph type="ctrTitle"/>
          </p:nvPr>
        </p:nvSpPr>
        <p:spPr/>
        <p:txBody>
          <a:bodyPr/>
          <a:lstStyle/>
          <a:p>
            <a:r>
              <a:rPr lang="en-US" dirty="0"/>
              <a:t>12. Entity Framework (ORM)</a:t>
            </a:r>
          </a:p>
        </p:txBody>
      </p:sp>
      <p:sp>
        <p:nvSpPr>
          <p:cNvPr id="3" name="Subtitle 2">
            <a:extLst>
              <a:ext uri="{FF2B5EF4-FFF2-40B4-BE49-F238E27FC236}">
                <a16:creationId xmlns:a16="http://schemas.microsoft.com/office/drawing/2014/main" id="{8D0D8BA4-CA38-3A30-E7A8-80F2FC26E475}"/>
              </a:ext>
            </a:extLst>
          </p:cNvPr>
          <p:cNvSpPr>
            <a:spLocks noGrp="1"/>
          </p:cNvSpPr>
          <p:nvPr>
            <p:ph type="subTitle" idx="1"/>
          </p:nvPr>
        </p:nvSpPr>
        <p:spPr/>
        <p:txBody>
          <a:bodyPr>
            <a:normAutofit lnSpcReduction="10000"/>
          </a:bodyPr>
          <a:lstStyle/>
          <a:p>
            <a:r>
              <a:rPr lang="en-US" dirty="0"/>
              <a:t>Vladimir Siv</a:t>
            </a:r>
            <a:r>
              <a:rPr lang="sr-Latn-RS" dirty="0"/>
              <a:t>čev</a:t>
            </a:r>
          </a:p>
          <a:p>
            <a:r>
              <a:rPr lang="en-US" dirty="0"/>
              <a:t>MSc. Electrical &amp; Computer Engineering</a:t>
            </a:r>
          </a:p>
          <a:p>
            <a:r>
              <a:rPr lang="en-US" dirty="0"/>
              <a:t>Jun 2022.</a:t>
            </a:r>
          </a:p>
        </p:txBody>
      </p:sp>
    </p:spTree>
    <p:extLst>
      <p:ext uri="{BB962C8B-B14F-4D97-AF65-F5344CB8AC3E}">
        <p14:creationId xmlns:p14="http://schemas.microsoft.com/office/powerpoint/2010/main" val="3880632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lstStyle/>
          <a:p>
            <a:r>
              <a:rPr lang="en-US" dirty="0" err="1"/>
              <a:t>Objektni</a:t>
            </a:r>
            <a:r>
              <a:rPr lang="sr-Latn-RS" dirty="0"/>
              <a:t> + Relacioni model podataka</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740876"/>
            <a:ext cx="3551766" cy="4300487"/>
          </a:xfrm>
        </p:spPr>
        <p:txBody>
          <a:bodyPr/>
          <a:lstStyle/>
          <a:p>
            <a:r>
              <a:rPr lang="sr-Latn-RS" dirty="0"/>
              <a:t>Pored toga što </a:t>
            </a:r>
            <a:r>
              <a:rPr lang="sr-Latn-RS" i="1" dirty="0"/>
              <a:t>Entity Framework</a:t>
            </a:r>
            <a:r>
              <a:rPr lang="sr-Latn-RS" dirty="0"/>
              <a:t> daje mogućnost da se aplikacije povezuju na bazu podataka, u cilju pristupa samim podacima, ova tehnologija takođe pruža i mehanizam za </a:t>
            </a:r>
            <a:r>
              <a:rPr lang="sr-Latn-RS" u="sng" dirty="0"/>
              <a:t>mapiranje</a:t>
            </a:r>
            <a:r>
              <a:rPr lang="sr-Latn-RS" dirty="0"/>
              <a:t> podataka iz objektnog u relacioni model i obrnuto</a:t>
            </a:r>
          </a:p>
          <a:p>
            <a:r>
              <a:rPr lang="sr-Latn-RS" dirty="0"/>
              <a:t>Ovakve tehnologije, koje su sposobne da rade ovakvo mapiranje, nazivaju se </a:t>
            </a:r>
            <a:r>
              <a:rPr lang="sr-Latn-RS" i="1" dirty="0"/>
              <a:t>ORM</a:t>
            </a:r>
            <a:r>
              <a:rPr lang="sr-Latn-RS" dirty="0"/>
              <a:t>-ovima (</a:t>
            </a:r>
            <a:r>
              <a:rPr lang="sr-Latn-RS" i="1" dirty="0"/>
              <a:t>Object-Relational Mapping</a:t>
            </a:r>
            <a:r>
              <a:rPr lang="sr-Latn-RS" dirty="0"/>
              <a:t>)</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10</a:t>
            </a:fld>
            <a:endParaRPr lang="en-US"/>
          </a:p>
        </p:txBody>
      </p:sp>
      <p:pic>
        <p:nvPicPr>
          <p:cNvPr id="11" name="Picture 10">
            <a:extLst>
              <a:ext uri="{FF2B5EF4-FFF2-40B4-BE49-F238E27FC236}">
                <a16:creationId xmlns:a16="http://schemas.microsoft.com/office/drawing/2014/main" id="{8BB6F2A4-1C3A-2299-DBF9-4133D212481E}"/>
              </a:ext>
            </a:extLst>
          </p:cNvPr>
          <p:cNvPicPr>
            <a:picLocks noChangeAspect="1"/>
          </p:cNvPicPr>
          <p:nvPr/>
        </p:nvPicPr>
        <p:blipFill>
          <a:blip r:embed="rId2"/>
          <a:stretch>
            <a:fillRect/>
          </a:stretch>
        </p:blipFill>
        <p:spPr>
          <a:xfrm>
            <a:off x="4824847" y="3834352"/>
            <a:ext cx="4543425" cy="1352550"/>
          </a:xfrm>
          <a:prstGeom prst="rect">
            <a:avLst/>
          </a:prstGeom>
        </p:spPr>
      </p:pic>
      <p:pic>
        <p:nvPicPr>
          <p:cNvPr id="8" name="Picture 7">
            <a:extLst>
              <a:ext uri="{FF2B5EF4-FFF2-40B4-BE49-F238E27FC236}">
                <a16:creationId xmlns:a16="http://schemas.microsoft.com/office/drawing/2014/main" id="{42E770A9-C80A-0C39-4C23-8305AA3406B8}"/>
              </a:ext>
            </a:extLst>
          </p:cNvPr>
          <p:cNvPicPr>
            <a:picLocks noChangeAspect="1"/>
          </p:cNvPicPr>
          <p:nvPr/>
        </p:nvPicPr>
        <p:blipFill>
          <a:blip r:embed="rId3"/>
          <a:stretch>
            <a:fillRect/>
          </a:stretch>
        </p:blipFill>
        <p:spPr>
          <a:xfrm>
            <a:off x="4397080" y="2227855"/>
            <a:ext cx="5344271" cy="1438476"/>
          </a:xfrm>
          <a:prstGeom prst="rect">
            <a:avLst/>
          </a:prstGeom>
        </p:spPr>
      </p:pic>
    </p:spTree>
    <p:extLst>
      <p:ext uri="{BB962C8B-B14F-4D97-AF65-F5344CB8AC3E}">
        <p14:creationId xmlns:p14="http://schemas.microsoft.com/office/powerpoint/2010/main" val="395403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lstStyle/>
          <a:p>
            <a:r>
              <a:rPr lang="sr-Latn-RS" i="1" dirty="0"/>
              <a:t>Entity Framework</a:t>
            </a:r>
            <a:r>
              <a:rPr lang="sr-Latn-RS" dirty="0"/>
              <a:t> kao </a:t>
            </a:r>
            <a:r>
              <a:rPr lang="sr-Latn-RS" i="1" dirty="0"/>
              <a:t>ORM</a:t>
            </a:r>
            <a:endParaRPr lang="en-US" i="1"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397978"/>
            <a:ext cx="8596668" cy="4643386"/>
          </a:xfrm>
        </p:spPr>
        <p:txBody>
          <a:bodyPr>
            <a:normAutofit/>
          </a:bodyPr>
          <a:lstStyle/>
          <a:p>
            <a:r>
              <a:rPr lang="sr-Latn-RS" dirty="0"/>
              <a:t>Sa starim tehnologijama (bez </a:t>
            </a:r>
            <a:r>
              <a:rPr lang="sr-Latn-RS" i="1" dirty="0"/>
              <a:t>ORM</a:t>
            </a:r>
            <a:r>
              <a:rPr lang="sr-Latn-RS" dirty="0"/>
              <a:t>-a), programeri su morali da vode računa i o relacionom modelu, što je izazivalo da kod unutar aplikacije bude značajno kompleksniji</a:t>
            </a:r>
          </a:p>
          <a:p>
            <a:r>
              <a:rPr lang="sr-Latn-RS" dirty="0"/>
              <a:t>Uz pomoć </a:t>
            </a:r>
            <a:r>
              <a:rPr lang="sr-Latn-RS" i="1" dirty="0"/>
              <a:t>ORM</a:t>
            </a:r>
            <a:r>
              <a:rPr lang="sr-Latn-RS" dirty="0"/>
              <a:t>-a, programeri mogu samo da vode računa o objektnom modelu, što ih zapravo i najviše zanima (jer se aplikacije pišu u jezicima koji tako podatke čuvaju – čak iako nisu </a:t>
            </a:r>
            <a:r>
              <a:rPr lang="sr-Latn-RS" i="1" dirty="0"/>
              <a:t>OOP</a:t>
            </a:r>
            <a:r>
              <a:rPr lang="sr-Latn-RS" dirty="0"/>
              <a:t> jezici)</a:t>
            </a:r>
          </a:p>
          <a:p>
            <a:r>
              <a:rPr lang="sr-Latn-RS" dirty="0"/>
              <a:t>U ovom slučaju, odgovornost </a:t>
            </a:r>
            <a:r>
              <a:rPr lang="sr-Latn-RS" i="1" dirty="0"/>
              <a:t>ORM</a:t>
            </a:r>
            <a:r>
              <a:rPr lang="sr-Latn-RS" dirty="0"/>
              <a:t>-a (tj. u našem slučaju </a:t>
            </a:r>
            <a:r>
              <a:rPr lang="sr-Latn-RS" i="1" dirty="0"/>
              <a:t>Entity Framework</a:t>
            </a:r>
            <a:r>
              <a:rPr lang="sr-Latn-RS" dirty="0"/>
              <a:t>-a) je da vodi računa o relacionom modelu</a:t>
            </a:r>
          </a:p>
          <a:p>
            <a:r>
              <a:rPr lang="sr-Latn-RS" dirty="0"/>
              <a:t>Čak je u stanju da sam kreira bazu i tabele nakon što programer napiše klase – tzv. </a:t>
            </a:r>
            <a:r>
              <a:rPr lang="sr-Latn-RS" i="1" dirty="0"/>
              <a:t>Code First</a:t>
            </a:r>
            <a:r>
              <a:rPr lang="sr-Latn-RS" dirty="0"/>
              <a:t> approach</a:t>
            </a:r>
          </a:p>
          <a:p>
            <a:r>
              <a:rPr lang="sr-Latn-RS" dirty="0"/>
              <a:t>Primera radi, mi možemo u </a:t>
            </a:r>
            <a:r>
              <a:rPr lang="sr-Latn-RS" i="1" dirty="0"/>
              <a:t>C#</a:t>
            </a:r>
            <a:r>
              <a:rPr lang="sr-Latn-RS" dirty="0"/>
              <a:t> jeziku da napišemo klase modela, tj. u našem primeru </a:t>
            </a:r>
            <a:r>
              <a:rPr lang="sr-Latn-RS" i="1" dirty="0"/>
              <a:t>Movie</a:t>
            </a:r>
            <a:r>
              <a:rPr lang="sr-Latn-RS" dirty="0"/>
              <a:t> i </a:t>
            </a:r>
            <a:r>
              <a:rPr lang="sr-Latn-RS" i="1" dirty="0"/>
              <a:t>Genre</a:t>
            </a:r>
            <a:r>
              <a:rPr lang="sr-Latn-RS" dirty="0"/>
              <a:t> (koje već imamo), a po pokretanju aplikacije, ukoliko baza ne postoji, </a:t>
            </a:r>
            <a:r>
              <a:rPr lang="sr-Latn-RS" i="1" dirty="0"/>
              <a:t>Entity Framework</a:t>
            </a:r>
            <a:r>
              <a:rPr lang="sr-Latn-RS" dirty="0"/>
              <a:t> će za nas napraviti i bazu i tabele koje predstavljaju upravo ove dve klase</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11</a:t>
            </a:fld>
            <a:endParaRPr lang="en-US"/>
          </a:p>
        </p:txBody>
      </p:sp>
    </p:spTree>
    <p:extLst>
      <p:ext uri="{BB962C8B-B14F-4D97-AF65-F5344CB8AC3E}">
        <p14:creationId xmlns:p14="http://schemas.microsoft.com/office/powerpoint/2010/main" val="189922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lstStyle/>
          <a:p>
            <a:r>
              <a:rPr lang="sr-Latn-RS" i="1" dirty="0"/>
              <a:t>Entity Framework</a:t>
            </a:r>
            <a:r>
              <a:rPr lang="sr-Latn-RS" dirty="0"/>
              <a:t> kao </a:t>
            </a:r>
            <a:r>
              <a:rPr lang="sr-Latn-RS" i="1" dirty="0"/>
              <a:t>ORM</a:t>
            </a:r>
            <a:endParaRPr lang="en-US" i="1"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415562"/>
            <a:ext cx="8596668" cy="4625801"/>
          </a:xfrm>
        </p:spPr>
        <p:txBody>
          <a:bodyPr>
            <a:normAutofit/>
          </a:bodyPr>
          <a:lstStyle/>
          <a:p>
            <a:r>
              <a:rPr lang="sr-Latn-RS" dirty="0"/>
              <a:t>Dalje, aplikacija recimo može da pravi nove objekte klasa </a:t>
            </a:r>
            <a:r>
              <a:rPr lang="sr-Latn-RS" i="1" dirty="0"/>
              <a:t>Movie</a:t>
            </a:r>
            <a:r>
              <a:rPr lang="sr-Latn-RS" dirty="0"/>
              <a:t> i </a:t>
            </a:r>
            <a:r>
              <a:rPr lang="sr-Latn-RS" i="1" dirty="0"/>
              <a:t>Genre</a:t>
            </a:r>
            <a:r>
              <a:rPr lang="sr-Latn-RS" dirty="0"/>
              <a:t>, na način kako inače klase i objekti rade, a nakon toga, te instance objekata može da prosledi </a:t>
            </a:r>
            <a:r>
              <a:rPr lang="sr-Latn-RS" i="1" dirty="0"/>
              <a:t>Entity Framework</a:t>
            </a:r>
            <a:r>
              <a:rPr lang="sr-Latn-RS" dirty="0"/>
              <a:t>-u da sačuva (engl. </a:t>
            </a:r>
            <a:r>
              <a:rPr lang="sr-Latn-RS" i="1" dirty="0"/>
              <a:t>persist</a:t>
            </a:r>
            <a:r>
              <a:rPr lang="sr-Latn-RS" dirty="0"/>
              <a:t>) u prethodno kreiranim tabelama</a:t>
            </a:r>
          </a:p>
          <a:p>
            <a:r>
              <a:rPr lang="sr-Latn-RS" dirty="0"/>
              <a:t>Kreirane tabele praktično predstavljaju namapirane (engl. </a:t>
            </a:r>
            <a:r>
              <a:rPr lang="sr-Latn-RS" i="1" dirty="0"/>
              <a:t>mapped</a:t>
            </a:r>
            <a:r>
              <a:rPr lang="sr-Latn-RS" dirty="0"/>
              <a:t>) varijante objektnih (klasnih) podataka u relacionom (tabelarnom) modelu</a:t>
            </a:r>
          </a:p>
          <a:p>
            <a:r>
              <a:rPr lang="sr-Latn-RS" dirty="0"/>
              <a:t>Ove objekte (podatke), </a:t>
            </a:r>
            <a:r>
              <a:rPr lang="sr-Latn-RS" i="1" dirty="0"/>
              <a:t>ORM</a:t>
            </a:r>
            <a:r>
              <a:rPr lang="sr-Latn-RS" dirty="0"/>
              <a:t> prvenstveno mapira u relacioni model kako bi se u samim tabelama i mogli sačuvati, pa ih tamo zatim čuva</a:t>
            </a:r>
          </a:p>
          <a:p>
            <a:r>
              <a:rPr lang="sr-Latn-RS" dirty="0"/>
              <a:t>Kasnije, po ponovnom pokretanju aplikacije, sama aplikacija može da upita (engl. </a:t>
            </a:r>
            <a:r>
              <a:rPr lang="sr-Latn-RS" i="1" dirty="0"/>
              <a:t>query</a:t>
            </a:r>
            <a:r>
              <a:rPr lang="sr-Latn-RS" dirty="0"/>
              <a:t>) </a:t>
            </a:r>
            <a:r>
              <a:rPr lang="sr-Latn-RS" i="1" dirty="0"/>
              <a:t>Entity Framework</a:t>
            </a:r>
            <a:r>
              <a:rPr lang="sr-Latn-RS" dirty="0"/>
              <a:t> da joj vrati prethodno sačuvane objekte</a:t>
            </a:r>
          </a:p>
          <a:p>
            <a:r>
              <a:rPr lang="sr-Latn-RS" dirty="0"/>
              <a:t>U ovom momentu, </a:t>
            </a:r>
            <a:r>
              <a:rPr lang="sr-Latn-RS" i="1" dirty="0"/>
              <a:t>Entity Framework</a:t>
            </a:r>
            <a:r>
              <a:rPr lang="sr-Latn-RS" dirty="0"/>
              <a:t> praktično dohvata podatke iz baze, koji su u relacionom modelu, mapira ih nazad u objketni model (praktično pravi nove objekte, ali sa sačuvanim, starim podacima), i aplikaciji vraća podatke nazad kao objekte</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12</a:t>
            </a:fld>
            <a:endParaRPr lang="en-US"/>
          </a:p>
        </p:txBody>
      </p:sp>
    </p:spTree>
    <p:extLst>
      <p:ext uri="{BB962C8B-B14F-4D97-AF65-F5344CB8AC3E}">
        <p14:creationId xmlns:p14="http://schemas.microsoft.com/office/powerpoint/2010/main" val="221453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lstStyle/>
          <a:p>
            <a:r>
              <a:rPr lang="sr-Latn-RS" i="1" dirty="0"/>
              <a:t>Entity Framework</a:t>
            </a:r>
            <a:r>
              <a:rPr lang="sr-Latn-RS" dirty="0"/>
              <a:t> kao </a:t>
            </a:r>
            <a:r>
              <a:rPr lang="sr-Latn-RS" i="1" dirty="0"/>
              <a:t>ORM</a:t>
            </a:r>
            <a:endParaRPr lang="en-US" i="1"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565031"/>
            <a:ext cx="8596668" cy="4476332"/>
          </a:xfrm>
        </p:spPr>
        <p:txBody>
          <a:bodyPr>
            <a:normAutofit/>
          </a:bodyPr>
          <a:lstStyle/>
          <a:p>
            <a:r>
              <a:rPr lang="sr-Latn-RS" dirty="0"/>
              <a:t>Dakle, aplikacija je u svakom momentu bila samo u dodiru sa objektnim modelom, a čitavo mapiranje praktično </a:t>
            </a:r>
            <a:r>
              <a:rPr lang="sr-Latn-RS" i="1" dirty="0"/>
              <a:t>ORM</a:t>
            </a:r>
            <a:r>
              <a:rPr lang="sr-Latn-RS" dirty="0"/>
              <a:t> odradi</a:t>
            </a:r>
          </a:p>
          <a:p>
            <a:r>
              <a:rPr lang="sr-Latn-RS" dirty="0"/>
              <a:t>Ovo čini da se aplikacije pišu na izuzetno jednostavan način, gde programeri ne moraju da vode toliko računa oko relacionog modela</a:t>
            </a:r>
          </a:p>
          <a:p>
            <a:r>
              <a:rPr lang="sr-Latn-RS" dirty="0"/>
              <a:t>Dodatno, prednost </a:t>
            </a:r>
            <a:r>
              <a:rPr lang="sr-Latn-RS" i="1" dirty="0"/>
              <a:t>Microsoft</a:t>
            </a:r>
            <a:r>
              <a:rPr lang="sr-Latn-RS" dirty="0"/>
              <a:t>-ove </a:t>
            </a:r>
            <a:r>
              <a:rPr lang="sr-Latn-RS" i="1" dirty="0"/>
              <a:t>.NET</a:t>
            </a:r>
            <a:r>
              <a:rPr lang="sr-Latn-RS" dirty="0"/>
              <a:t> tehnologije je da u jeziku </a:t>
            </a:r>
            <a:r>
              <a:rPr lang="sr-Latn-RS" i="1" dirty="0"/>
              <a:t>C#</a:t>
            </a:r>
            <a:r>
              <a:rPr lang="sr-Latn-RS" dirty="0"/>
              <a:t> daje mogućnost pisanja </a:t>
            </a:r>
            <a:r>
              <a:rPr lang="sr-Latn-RS" i="1" dirty="0"/>
              <a:t>LINQ</a:t>
            </a:r>
            <a:r>
              <a:rPr lang="sr-Latn-RS" dirty="0"/>
              <a:t> upita direktno u kodu – ovi upiti su veoma slični </a:t>
            </a:r>
            <a:r>
              <a:rPr lang="sr-Latn-RS" i="1" dirty="0"/>
              <a:t>SELECT</a:t>
            </a:r>
            <a:r>
              <a:rPr lang="sr-Latn-RS" dirty="0"/>
              <a:t> upitima unutar samog </a:t>
            </a:r>
            <a:r>
              <a:rPr lang="sr-Latn-RS" i="1" dirty="0"/>
              <a:t>SQL</a:t>
            </a:r>
            <a:r>
              <a:rPr lang="sr-Latn-RS" dirty="0"/>
              <a:t>-a, i često se kombinuju sa </a:t>
            </a:r>
            <a:r>
              <a:rPr lang="sr-Latn-RS" i="1" dirty="0"/>
              <a:t>Entity Framework</a:t>
            </a:r>
            <a:r>
              <a:rPr lang="sr-Latn-RS" dirty="0"/>
              <a:t>-om, što daje iluziju da se direktno u </a:t>
            </a:r>
            <a:r>
              <a:rPr lang="sr-Latn-RS" i="1" dirty="0"/>
              <a:t>C#</a:t>
            </a:r>
            <a:r>
              <a:rPr lang="sr-Latn-RS" dirty="0"/>
              <a:t> jeziku piše </a:t>
            </a:r>
            <a:r>
              <a:rPr lang="sr-Latn-RS" i="1" dirty="0"/>
              <a:t>„SQL“</a:t>
            </a:r>
            <a:r>
              <a:rPr lang="sr-Latn-RS" dirty="0"/>
              <a:t> kod koji dohvata podatke iz baze, i to u objektnom modelu</a:t>
            </a:r>
          </a:p>
          <a:p>
            <a:r>
              <a:rPr lang="sr-Latn-RS" dirty="0"/>
              <a:t>Treba ipak napomenuti da </a:t>
            </a:r>
            <a:r>
              <a:rPr lang="sr-Latn-RS" i="1" dirty="0"/>
              <a:t>LINQ</a:t>
            </a:r>
            <a:r>
              <a:rPr lang="sr-Latn-RS" dirty="0"/>
              <a:t> ima, kako svoje prednosti, tako i mane</a:t>
            </a:r>
          </a:p>
          <a:p>
            <a:r>
              <a:rPr lang="sr-Latn-RS" dirty="0"/>
              <a:t>Kao primer, koristićemo istu </a:t>
            </a:r>
            <a:r>
              <a:rPr lang="sr-Latn-RS" i="1" dirty="0"/>
              <a:t>Starwood</a:t>
            </a:r>
            <a:r>
              <a:rPr lang="sr-Latn-RS" dirty="0"/>
              <a:t> </a:t>
            </a:r>
            <a:r>
              <a:rPr lang="sr-Latn-RS" i="1" dirty="0"/>
              <a:t>backend</a:t>
            </a:r>
            <a:r>
              <a:rPr lang="sr-Latn-RS" dirty="0"/>
              <a:t> aplikaciju, gde ćemo napraviti </a:t>
            </a:r>
            <a:r>
              <a:rPr lang="sr-Latn-RS" i="1" dirty="0"/>
              <a:t>MoviesV5Controller</a:t>
            </a:r>
            <a:r>
              <a:rPr lang="sr-Latn-RS" dirty="0"/>
              <a:t> koji će sada koristiti </a:t>
            </a:r>
            <a:r>
              <a:rPr lang="sr-Latn-RS" i="1" dirty="0"/>
              <a:t>SQL</a:t>
            </a:r>
            <a:r>
              <a:rPr lang="sr-Latn-RS" dirty="0"/>
              <a:t> bazu podataka zajedno sa </a:t>
            </a:r>
            <a:r>
              <a:rPr lang="sr-Latn-RS" i="1" dirty="0"/>
              <a:t>Entity Framework</a:t>
            </a:r>
            <a:r>
              <a:rPr lang="sr-Latn-RS" dirty="0"/>
              <a:t>-om kako bi podatke čuvao i nazad čitao</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13</a:t>
            </a:fld>
            <a:endParaRPr lang="en-US"/>
          </a:p>
        </p:txBody>
      </p:sp>
    </p:spTree>
    <p:extLst>
      <p:ext uri="{BB962C8B-B14F-4D97-AF65-F5344CB8AC3E}">
        <p14:creationId xmlns:p14="http://schemas.microsoft.com/office/powerpoint/2010/main" val="254587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lstStyle/>
          <a:p>
            <a:r>
              <a:rPr lang="sr-Latn-RS" dirty="0"/>
              <a:t>Uvoz </a:t>
            </a:r>
            <a:r>
              <a:rPr lang="sr-Latn-RS" i="1" dirty="0"/>
              <a:t>Entity Framework</a:t>
            </a:r>
            <a:r>
              <a:rPr lang="sr-Latn-RS" dirty="0"/>
              <a:t>-a</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616365"/>
            <a:ext cx="8596668" cy="4424998"/>
          </a:xfrm>
        </p:spPr>
        <p:txBody>
          <a:bodyPr>
            <a:normAutofit/>
          </a:bodyPr>
          <a:lstStyle/>
          <a:p>
            <a:r>
              <a:rPr lang="en-US" dirty="0" err="1"/>
              <a:t>Uglavnom</a:t>
            </a:r>
            <a:r>
              <a:rPr lang="en-US" dirty="0"/>
              <a:t>, </a:t>
            </a:r>
            <a:r>
              <a:rPr lang="en-US" dirty="0" err="1"/>
              <a:t>projekti</a:t>
            </a:r>
            <a:r>
              <a:rPr lang="en-US" dirty="0"/>
              <a:t> u </a:t>
            </a:r>
            <a:r>
              <a:rPr lang="en-US" dirty="0" err="1"/>
              <a:t>sebi</a:t>
            </a:r>
            <a:r>
              <a:rPr lang="en-US" dirty="0"/>
              <a:t> ne </a:t>
            </a:r>
            <a:r>
              <a:rPr lang="en-US" dirty="0" err="1"/>
              <a:t>sadr</a:t>
            </a:r>
            <a:r>
              <a:rPr lang="sr-Latn-RS" dirty="0"/>
              <a:t>že </a:t>
            </a:r>
            <a:r>
              <a:rPr lang="sr-Latn-RS" i="1" dirty="0"/>
              <a:t>Entity Framework</a:t>
            </a:r>
            <a:r>
              <a:rPr lang="sr-Latn-RS" dirty="0"/>
              <a:t> (izuzev nekih određenih koji po kreiranju ga odmah dodaju)</a:t>
            </a:r>
          </a:p>
          <a:p>
            <a:r>
              <a:rPr lang="sr-Latn-RS" dirty="0"/>
              <a:t>Međutim, veoma je jednostavno uvesti ovaj paket kroz </a:t>
            </a:r>
            <a:r>
              <a:rPr lang="sr-Latn-RS" i="1" dirty="0"/>
              <a:t>Visual Studio</a:t>
            </a:r>
            <a:r>
              <a:rPr lang="sr-Latn-RS" dirty="0"/>
              <a:t> okruženje</a:t>
            </a:r>
          </a:p>
          <a:p>
            <a:r>
              <a:rPr lang="sr-Latn-RS" dirty="0"/>
              <a:t>U </a:t>
            </a:r>
            <a:r>
              <a:rPr lang="sr-Latn-RS" i="1" dirty="0"/>
              <a:t>Solution Explorer</a:t>
            </a:r>
            <a:r>
              <a:rPr lang="sr-Latn-RS" dirty="0"/>
              <a:t>-u, desnim klikom na projekat se može odabrati opcija „Manage NuGet packages...“ – inače, </a:t>
            </a:r>
            <a:r>
              <a:rPr lang="sr-Latn-RS" i="1" dirty="0"/>
              <a:t>NuGet</a:t>
            </a:r>
            <a:r>
              <a:rPr lang="sr-Latn-RS" dirty="0"/>
              <a:t> služi za laku i jednostavnu distribuciju softversko-razvojnih paketa (npr. biblioteka)</a:t>
            </a:r>
          </a:p>
          <a:p>
            <a:r>
              <a:rPr lang="sr-Latn-RS" dirty="0"/>
              <a:t>Potrebno je, zatim, dalje otići na </a:t>
            </a:r>
            <a:r>
              <a:rPr lang="sr-Latn-RS" i="1" dirty="0"/>
              <a:t>Browse</a:t>
            </a:r>
            <a:r>
              <a:rPr lang="sr-Latn-RS" dirty="0"/>
              <a:t> tab, i pretražiti „EntityFramework“</a:t>
            </a:r>
          </a:p>
          <a:p>
            <a:r>
              <a:rPr lang="sr-Latn-RS" dirty="0"/>
              <a:t>Kada se paket pronađe, kliknuti na njega, a zatim desno i na </a:t>
            </a:r>
            <a:r>
              <a:rPr lang="sr-Latn-RS" i="1" dirty="0"/>
              <a:t>Install</a:t>
            </a:r>
            <a:endParaRPr lang="sr-Latn-RS" dirty="0"/>
          </a:p>
          <a:p>
            <a:r>
              <a:rPr lang="sr-Latn-RS" dirty="0"/>
              <a:t>Napomena: bitno je da instalirate </a:t>
            </a:r>
            <a:r>
              <a:rPr lang="sr-Latn-RS" i="1" dirty="0"/>
              <a:t>Entity Framework 6</a:t>
            </a:r>
            <a:r>
              <a:rPr lang="sr-Latn-RS" dirty="0"/>
              <a:t> (</a:t>
            </a:r>
            <a:r>
              <a:rPr lang="sr-Latn-RS" i="1" dirty="0"/>
              <a:t>EF6</a:t>
            </a:r>
            <a:r>
              <a:rPr lang="sr-Latn-RS" dirty="0"/>
              <a:t>)</a:t>
            </a:r>
          </a:p>
          <a:p>
            <a:r>
              <a:rPr lang="sr-Latn-RS" dirty="0"/>
              <a:t>Nakon toga, možete zatvoriti </a:t>
            </a:r>
            <a:r>
              <a:rPr lang="sr-Latn-RS" i="1" dirty="0"/>
              <a:t>NuGet</a:t>
            </a:r>
            <a:r>
              <a:rPr lang="sr-Latn-RS" dirty="0"/>
              <a:t> tab</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14</a:t>
            </a:fld>
            <a:endParaRPr lang="en-US"/>
          </a:p>
        </p:txBody>
      </p:sp>
    </p:spTree>
    <p:extLst>
      <p:ext uri="{BB962C8B-B14F-4D97-AF65-F5344CB8AC3E}">
        <p14:creationId xmlns:p14="http://schemas.microsoft.com/office/powerpoint/2010/main" val="100882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EA174E4-9B2B-48FA-BB7D-460F7F2AD748}"/>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688A40F5-B127-DD64-27B0-604A8114372F}"/>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B1F6E574-D1DA-FCED-2D62-D87008DFDA09}"/>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80A654E9-05A0-AD59-E72E-AF91936892C6}"/>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15</a:t>
            </a:fld>
            <a:endParaRPr lang="en-US">
              <a:solidFill>
                <a:srgbClr val="FFFFFF"/>
              </a:solidFill>
            </a:endParaRPr>
          </a:p>
        </p:txBody>
      </p:sp>
    </p:spTree>
    <p:extLst>
      <p:ext uri="{BB962C8B-B14F-4D97-AF65-F5344CB8AC3E}">
        <p14:creationId xmlns:p14="http://schemas.microsoft.com/office/powerpoint/2010/main" val="3031382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692747A-FF6B-689B-0733-DBE98C4D9666}"/>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F8DE343F-0F64-09D4-8A79-B4C886517338}"/>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9FB2D997-9DB5-D949-CC93-E36711C9E190}"/>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88F1EB94-684D-CF3C-3436-9A1DC9B421D9}"/>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16</a:t>
            </a:fld>
            <a:endParaRPr lang="en-US">
              <a:solidFill>
                <a:srgbClr val="FFFFFF"/>
              </a:solidFill>
            </a:endParaRPr>
          </a:p>
        </p:txBody>
      </p:sp>
    </p:spTree>
    <p:extLst>
      <p:ext uri="{BB962C8B-B14F-4D97-AF65-F5344CB8AC3E}">
        <p14:creationId xmlns:p14="http://schemas.microsoft.com/office/powerpoint/2010/main" val="194661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with medium confidence">
            <a:extLst>
              <a:ext uri="{FF2B5EF4-FFF2-40B4-BE49-F238E27FC236}">
                <a16:creationId xmlns:a16="http://schemas.microsoft.com/office/drawing/2014/main" id="{BA390EC5-A454-D7FD-3D99-9D91DAE67930}"/>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5FE5617A-1FE7-577C-CA88-15B772A24D8E}"/>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94FC0DB3-C30C-C269-4E1E-ECEB3BFCE2BF}"/>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1E5C8F6C-3056-E4A4-726F-2C6529301D68}"/>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17</a:t>
            </a:fld>
            <a:endParaRPr lang="en-US">
              <a:solidFill>
                <a:srgbClr val="FFFFFF"/>
              </a:solidFill>
            </a:endParaRPr>
          </a:p>
        </p:txBody>
      </p:sp>
    </p:spTree>
    <p:extLst>
      <p:ext uri="{BB962C8B-B14F-4D97-AF65-F5344CB8AC3E}">
        <p14:creationId xmlns:p14="http://schemas.microsoft.com/office/powerpoint/2010/main" val="1591175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a:extLst>
              <a:ext uri="{FF2B5EF4-FFF2-40B4-BE49-F238E27FC236}">
                <a16:creationId xmlns:a16="http://schemas.microsoft.com/office/drawing/2014/main" id="{7CD35B86-5C93-8369-7901-3844C25EA1F0}"/>
              </a:ext>
            </a:extLst>
          </p:cNvPr>
          <p:cNvPicPr>
            <a:picLocks noChangeAspect="1"/>
          </p:cNvPicPr>
          <p:nvPr/>
        </p:nvPicPr>
        <p:blipFill>
          <a:blip r:embed="rId2"/>
          <a:stretch>
            <a:fillRect/>
          </a:stretch>
        </p:blipFill>
        <p:spPr>
          <a:xfrm>
            <a:off x="3834334" y="1131994"/>
            <a:ext cx="4525208" cy="4590386"/>
          </a:xfrm>
          <a:prstGeom prst="rect">
            <a:avLst/>
          </a:prstGeom>
        </p:spPr>
      </p:pic>
      <p:sp>
        <p:nvSpPr>
          <p:cNvPr id="5" name="Footer Placeholder 4">
            <a:extLst>
              <a:ext uri="{FF2B5EF4-FFF2-40B4-BE49-F238E27FC236}">
                <a16:creationId xmlns:a16="http://schemas.microsoft.com/office/drawing/2014/main" id="{606B99F0-EEC1-2E24-122A-DF4EE91676FC}"/>
              </a:ext>
            </a:extLst>
          </p:cNvPr>
          <p:cNvSpPr>
            <a:spLocks noGrp="1"/>
          </p:cNvSpPr>
          <p:nvPr>
            <p:ph type="ftr" sz="quarter" idx="11"/>
          </p:nvPr>
        </p:nvSpPr>
        <p:spPr>
          <a:xfrm>
            <a:off x="653889" y="6411619"/>
            <a:ext cx="6297612"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E31442D6-B632-32D3-14B3-0BF01FEA0FA5}"/>
              </a:ext>
            </a:extLst>
          </p:cNvPr>
          <p:cNvSpPr>
            <a:spLocks noGrp="1"/>
          </p:cNvSpPr>
          <p:nvPr>
            <p:ph type="dt" sz="half" idx="10"/>
          </p:nvPr>
        </p:nvSpPr>
        <p:spPr>
          <a:xfrm>
            <a:off x="9378068" y="6411619"/>
            <a:ext cx="911939"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416BF0F1-F4E5-DC75-3179-4AB8FEE046A0}"/>
              </a:ext>
            </a:extLst>
          </p:cNvPr>
          <p:cNvSpPr>
            <a:spLocks noGrp="1"/>
          </p:cNvSpPr>
          <p:nvPr>
            <p:ph type="sldNum" sz="quarter" idx="12"/>
          </p:nvPr>
        </p:nvSpPr>
        <p:spPr>
          <a:xfrm>
            <a:off x="10865194" y="6411619"/>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18</a:t>
            </a:fld>
            <a:endParaRPr lang="en-US">
              <a:solidFill>
                <a:srgbClr val="FFFFFF"/>
              </a:solidFill>
            </a:endParaRPr>
          </a:p>
        </p:txBody>
      </p:sp>
    </p:spTree>
    <p:extLst>
      <p:ext uri="{BB962C8B-B14F-4D97-AF65-F5344CB8AC3E}">
        <p14:creationId xmlns:p14="http://schemas.microsoft.com/office/powerpoint/2010/main" val="3031073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FB09BE8-FC60-75BE-A407-A52ED87D91E0}"/>
              </a:ext>
            </a:extLst>
          </p:cNvPr>
          <p:cNvPicPr>
            <a:picLocks noChangeAspect="1"/>
          </p:cNvPicPr>
          <p:nvPr/>
        </p:nvPicPr>
        <p:blipFill>
          <a:blip r:embed="rId2"/>
          <a:stretch>
            <a:fillRect/>
          </a:stretch>
        </p:blipFill>
        <p:spPr>
          <a:xfrm>
            <a:off x="3838012" y="1131994"/>
            <a:ext cx="4517852" cy="4590386"/>
          </a:xfrm>
          <a:prstGeom prst="rect">
            <a:avLst/>
          </a:prstGeom>
        </p:spPr>
      </p:pic>
      <p:sp>
        <p:nvSpPr>
          <p:cNvPr id="5" name="Footer Placeholder 4">
            <a:extLst>
              <a:ext uri="{FF2B5EF4-FFF2-40B4-BE49-F238E27FC236}">
                <a16:creationId xmlns:a16="http://schemas.microsoft.com/office/drawing/2014/main" id="{789C3E70-6824-E634-FEF4-9DC61931F7E5}"/>
              </a:ext>
            </a:extLst>
          </p:cNvPr>
          <p:cNvSpPr>
            <a:spLocks noGrp="1"/>
          </p:cNvSpPr>
          <p:nvPr>
            <p:ph type="ftr" sz="quarter" idx="11"/>
          </p:nvPr>
        </p:nvSpPr>
        <p:spPr>
          <a:xfrm>
            <a:off x="653889" y="6411619"/>
            <a:ext cx="6297612"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ED11260D-7064-4E7F-7473-BF15B9566D6C}"/>
              </a:ext>
            </a:extLst>
          </p:cNvPr>
          <p:cNvSpPr>
            <a:spLocks noGrp="1"/>
          </p:cNvSpPr>
          <p:nvPr>
            <p:ph type="dt" sz="half" idx="10"/>
          </p:nvPr>
        </p:nvSpPr>
        <p:spPr>
          <a:xfrm>
            <a:off x="9378068" y="6411619"/>
            <a:ext cx="911939"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CACAEC72-AEC0-F1E4-CAB9-9D8D44B08D03}"/>
              </a:ext>
            </a:extLst>
          </p:cNvPr>
          <p:cNvSpPr>
            <a:spLocks noGrp="1"/>
          </p:cNvSpPr>
          <p:nvPr>
            <p:ph type="sldNum" sz="quarter" idx="12"/>
          </p:nvPr>
        </p:nvSpPr>
        <p:spPr>
          <a:xfrm>
            <a:off x="10865194" y="6411619"/>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19</a:t>
            </a:fld>
            <a:endParaRPr lang="en-US">
              <a:solidFill>
                <a:srgbClr val="FFFFFF"/>
              </a:solidFill>
            </a:endParaRPr>
          </a:p>
        </p:txBody>
      </p:sp>
    </p:spTree>
    <p:extLst>
      <p:ext uri="{BB962C8B-B14F-4D97-AF65-F5344CB8AC3E}">
        <p14:creationId xmlns:p14="http://schemas.microsoft.com/office/powerpoint/2010/main" val="1998252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lstStyle/>
          <a:p>
            <a:r>
              <a:rPr lang="sr-Latn-RS" dirty="0"/>
              <a:t>Propratni primer</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565031"/>
            <a:ext cx="8596668" cy="4476332"/>
          </a:xfrm>
        </p:spPr>
        <p:txBody>
          <a:bodyPr>
            <a:normAutofit/>
          </a:bodyPr>
          <a:lstStyle/>
          <a:p>
            <a:r>
              <a:rPr lang="sr-Latn-RS" dirty="0"/>
              <a:t>U ovoj prezentaciji takođe postoji propratni primer pod imenom </a:t>
            </a:r>
            <a:r>
              <a:rPr lang="sr-Latn-RS" i="1" dirty="0"/>
              <a:t>StarwoodBackend</a:t>
            </a:r>
            <a:endParaRPr lang="sr-Latn-RS" dirty="0"/>
          </a:p>
          <a:p>
            <a:r>
              <a:rPr lang="sr-Latn-RS" dirty="0"/>
              <a:t>Zapravo, ovo predstavlja kopiju propratnog primera iz prezentacije 10, gde su još ubačene dodatne funkcionalnosti</a:t>
            </a:r>
          </a:p>
          <a:p>
            <a:r>
              <a:rPr lang="sr-Latn-RS" dirty="0"/>
              <a:t>Ukoliko pratite prezentacije sa Vašim projektima, u redu je da nastavite rad sa prethodno kreiranim </a:t>
            </a:r>
            <a:r>
              <a:rPr lang="sr-Latn-RS" i="1" dirty="0"/>
              <a:t>StarwoodBackend</a:t>
            </a:r>
            <a:r>
              <a:rPr lang="sr-Latn-RS" dirty="0"/>
              <a:t> projektom iz prezentacije 10, a možete ga i kopirati pa iz kopije nastaviti rad, kao što će biti odrađeno u ovoj prezentaciji (mada apsolutno nema potrebe)</a:t>
            </a:r>
          </a:p>
          <a:p>
            <a:r>
              <a:rPr lang="sr-Latn-RS" dirty="0"/>
              <a:t>Pokretanjem kopije projekta će inače serversku aplikaciju pokretati na istom </a:t>
            </a:r>
            <a:r>
              <a:rPr lang="sr-Latn-RS" i="1" dirty="0"/>
              <a:t>PORT</a:t>
            </a:r>
            <a:r>
              <a:rPr lang="sr-Latn-RS" dirty="0"/>
              <a:t>-u, pa će stoga i dalje čitav sistem, koji uključuje i </a:t>
            </a:r>
            <a:r>
              <a:rPr lang="sr-Latn-RS" i="1" dirty="0"/>
              <a:t>frontend</a:t>
            </a:r>
            <a:r>
              <a:rPr lang="sr-Latn-RS" dirty="0"/>
              <a:t> aplikaciju, bez problema raditi</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2</a:t>
            </a:fld>
            <a:endParaRPr lang="en-US"/>
          </a:p>
        </p:txBody>
      </p:sp>
    </p:spTree>
    <p:extLst>
      <p:ext uri="{BB962C8B-B14F-4D97-AF65-F5344CB8AC3E}">
        <p14:creationId xmlns:p14="http://schemas.microsoft.com/office/powerpoint/2010/main" val="389337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5E19010-3099-ECD3-87B6-5950292DB623}"/>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830A6784-31A5-A6C4-59F8-ABFB1D7435B9}"/>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49EDBDD9-7EC6-3EB9-43A8-ACFE46268F13}"/>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63E35E65-EE69-DD74-AA10-DA58DBDBB69B}"/>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20</a:t>
            </a:fld>
            <a:endParaRPr lang="en-US">
              <a:solidFill>
                <a:srgbClr val="FFFFFF"/>
              </a:solidFill>
            </a:endParaRPr>
          </a:p>
        </p:txBody>
      </p:sp>
    </p:spTree>
    <p:extLst>
      <p:ext uri="{BB962C8B-B14F-4D97-AF65-F5344CB8AC3E}">
        <p14:creationId xmlns:p14="http://schemas.microsoft.com/office/powerpoint/2010/main" val="1638019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lstStyle/>
          <a:p>
            <a:r>
              <a:rPr lang="sr-Latn-RS" dirty="0"/>
              <a:t>Povezivanje sa bazom - </a:t>
            </a:r>
            <a:r>
              <a:rPr lang="sr-Latn-RS" i="1" dirty="0"/>
              <a:t>DbContext</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504060"/>
            <a:ext cx="8596668" cy="4537303"/>
          </a:xfrm>
        </p:spPr>
        <p:txBody>
          <a:bodyPr>
            <a:normAutofit/>
          </a:bodyPr>
          <a:lstStyle/>
          <a:p>
            <a:r>
              <a:rPr lang="sr-Latn-RS" dirty="0"/>
              <a:t>Potrebno je sada napisati klasu koja će praktično predstavljati spregu između naše aplikacije i baze podataka</a:t>
            </a:r>
          </a:p>
          <a:p>
            <a:r>
              <a:rPr lang="sr-Latn-RS" dirty="0"/>
              <a:t>Ova klasa je specifična po tome što je šablonska – suštinski, za svaku aplikaciju koju pišete, slična varijanta ovakve klase će Vam trebati, ukoliko naravno koristiti </a:t>
            </a:r>
            <a:r>
              <a:rPr lang="sr-Latn-RS" i="1" dirty="0"/>
              <a:t>Entity Framework</a:t>
            </a:r>
            <a:endParaRPr lang="sr-Latn-RS" dirty="0"/>
          </a:p>
          <a:p>
            <a:r>
              <a:rPr lang="sr-Latn-RS" dirty="0"/>
              <a:t>Ova klasa, pošto treba da bude vidljiva kroz ceo projekat, recimo, može da se nalazi u osnovnom folderu samog projekta (dakle, ne u nekom podfolderu – mada tehnički može da stoji bilo gde)</a:t>
            </a:r>
          </a:p>
          <a:p>
            <a:r>
              <a:rPr lang="sr-Latn-RS" dirty="0"/>
              <a:t>Nazvaćemo je </a:t>
            </a:r>
            <a:r>
              <a:rPr lang="sr-Latn-RS" i="1" dirty="0"/>
              <a:t>AppDbContext</a:t>
            </a:r>
            <a:r>
              <a:rPr lang="sr-Latn-RS" dirty="0"/>
              <a:t>, mada se može i drugačije nazvati; česta praksa je da se zove po imenu same aplikacije – </a:t>
            </a:r>
            <a:r>
              <a:rPr lang="sr-Latn-RS" i="1" dirty="0"/>
              <a:t>StarwoodDbContext</a:t>
            </a:r>
            <a:endParaRPr lang="sr-Latn-RS" dirty="0"/>
          </a:p>
          <a:p>
            <a:r>
              <a:rPr lang="sr-Latn-RS" dirty="0"/>
              <a:t>Za kreiranje novih fajlova u osnovnom folderu projekta, treba izvršiti desni klik na sam projekat, a zatim dodavanje nove klase se vrši na isti način kao i pre, preko </a:t>
            </a:r>
            <a:r>
              <a:rPr lang="sr-Latn-RS" i="1" dirty="0"/>
              <a:t>Add </a:t>
            </a:r>
            <a:r>
              <a:rPr lang="en-US" i="1" dirty="0"/>
              <a:t>&gt; </a:t>
            </a:r>
            <a:r>
              <a:rPr lang="sr-Latn-RS" i="1" dirty="0"/>
              <a:t>New Item...</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21</a:t>
            </a:fld>
            <a:endParaRPr lang="en-US"/>
          </a:p>
        </p:txBody>
      </p:sp>
    </p:spTree>
    <p:extLst>
      <p:ext uri="{BB962C8B-B14F-4D97-AF65-F5344CB8AC3E}">
        <p14:creationId xmlns:p14="http://schemas.microsoft.com/office/powerpoint/2010/main" val="423358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6CE6E43D-FC44-4F15-89C6-7C08E9BDC3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4" name="Straight Connector 43">
              <a:extLst>
                <a:ext uri="{FF2B5EF4-FFF2-40B4-BE49-F238E27FC236}">
                  <a16:creationId xmlns:a16="http://schemas.microsoft.com/office/drawing/2014/main" id="{321115E6-3640-4179-A252-686A27B75B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E68D2ABE-CDFA-4BEB-AF45-E43862265B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46" name="Rectangle 23">
              <a:extLst>
                <a:ext uri="{FF2B5EF4-FFF2-40B4-BE49-F238E27FC236}">
                  <a16:creationId xmlns:a16="http://schemas.microsoft.com/office/drawing/2014/main" id="{A108FB8B-558B-4F9E-970F-72D2EE57F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5">
              <a:extLst>
                <a:ext uri="{FF2B5EF4-FFF2-40B4-BE49-F238E27FC236}">
                  <a16:creationId xmlns:a16="http://schemas.microsoft.com/office/drawing/2014/main" id="{481E92F1-5BD2-4422-B875-90578CEAA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47">
              <a:extLst>
                <a:ext uri="{FF2B5EF4-FFF2-40B4-BE49-F238E27FC236}">
                  <a16:creationId xmlns:a16="http://schemas.microsoft.com/office/drawing/2014/main" id="{9D9630F3-9488-4F58-9098-F6B8552BD6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7">
              <a:extLst>
                <a:ext uri="{FF2B5EF4-FFF2-40B4-BE49-F238E27FC236}">
                  <a16:creationId xmlns:a16="http://schemas.microsoft.com/office/drawing/2014/main" id="{A82B105D-E7A6-4F3A-AFDA-B9133F6BD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8">
              <a:extLst>
                <a:ext uri="{FF2B5EF4-FFF2-40B4-BE49-F238E27FC236}">
                  <a16:creationId xmlns:a16="http://schemas.microsoft.com/office/drawing/2014/main" id="{592262AB-546B-41A7-99DE-EC034F0722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9">
              <a:extLst>
                <a:ext uri="{FF2B5EF4-FFF2-40B4-BE49-F238E27FC236}">
                  <a16:creationId xmlns:a16="http://schemas.microsoft.com/office/drawing/2014/main" id="{D878A1F7-F404-41A0-BD7C-9739499BD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51">
              <a:extLst>
                <a:ext uri="{FF2B5EF4-FFF2-40B4-BE49-F238E27FC236}">
                  <a16:creationId xmlns:a16="http://schemas.microsoft.com/office/drawing/2014/main" id="{0076BF32-29FF-4C3A-B1AF-91A28EFD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Isosceles Triangle 52">
              <a:extLst>
                <a:ext uri="{FF2B5EF4-FFF2-40B4-BE49-F238E27FC236}">
                  <a16:creationId xmlns:a16="http://schemas.microsoft.com/office/drawing/2014/main" id="{0A4C29F3-B3A2-40B9-8670-ADA39B0C4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5" name="Rectangle 5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8" name="Straight Connector 5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7"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9"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0" name="Isosceles Triangle 6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2"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Isosceles Triangle 6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Isosceles Triangle 6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68" name="Rectangle 6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with medium confidence">
            <a:extLst>
              <a:ext uri="{FF2B5EF4-FFF2-40B4-BE49-F238E27FC236}">
                <a16:creationId xmlns:a16="http://schemas.microsoft.com/office/drawing/2014/main" id="{C8087576-64D4-CCF6-9566-D788359EFA29}"/>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830A6784-31A5-A6C4-59F8-ABFB1D7435B9}"/>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49EDBDD9-7EC6-3EB9-43A8-ACFE46268F13}"/>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63E35E65-EE69-DD74-AA10-DA58DBDBB69B}"/>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22</a:t>
            </a:fld>
            <a:endParaRPr lang="en-US">
              <a:solidFill>
                <a:srgbClr val="FFFFFF"/>
              </a:solidFill>
            </a:endParaRPr>
          </a:p>
        </p:txBody>
      </p:sp>
    </p:spTree>
    <p:extLst>
      <p:ext uri="{BB962C8B-B14F-4D97-AF65-F5344CB8AC3E}">
        <p14:creationId xmlns:p14="http://schemas.microsoft.com/office/powerpoint/2010/main" val="2107838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45A2AE0-57C9-CBD3-9844-D057D0B33A89}"/>
              </a:ext>
            </a:extLst>
          </p:cNvPr>
          <p:cNvPicPr>
            <a:picLocks noChangeAspect="1"/>
          </p:cNvPicPr>
          <p:nvPr/>
        </p:nvPicPr>
        <p:blipFill>
          <a:blip r:embed="rId2"/>
          <a:stretch>
            <a:fillRect/>
          </a:stretch>
        </p:blipFill>
        <p:spPr>
          <a:xfrm>
            <a:off x="2794503" y="1131994"/>
            <a:ext cx="6604871" cy="4590386"/>
          </a:xfrm>
          <a:prstGeom prst="rect">
            <a:avLst/>
          </a:prstGeom>
        </p:spPr>
      </p:pic>
      <p:sp>
        <p:nvSpPr>
          <p:cNvPr id="5" name="Footer Placeholder 4">
            <a:extLst>
              <a:ext uri="{FF2B5EF4-FFF2-40B4-BE49-F238E27FC236}">
                <a16:creationId xmlns:a16="http://schemas.microsoft.com/office/drawing/2014/main" id="{CECBA4F6-6138-60B7-02CA-013A797FC619}"/>
              </a:ext>
            </a:extLst>
          </p:cNvPr>
          <p:cNvSpPr>
            <a:spLocks noGrp="1"/>
          </p:cNvSpPr>
          <p:nvPr>
            <p:ph type="ftr" sz="quarter" idx="11"/>
          </p:nvPr>
        </p:nvSpPr>
        <p:spPr>
          <a:xfrm>
            <a:off x="653889" y="6411619"/>
            <a:ext cx="6297612"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1CE3CC78-895D-CDBD-163B-ED3FAD5F9D81}"/>
              </a:ext>
            </a:extLst>
          </p:cNvPr>
          <p:cNvSpPr>
            <a:spLocks noGrp="1"/>
          </p:cNvSpPr>
          <p:nvPr>
            <p:ph type="dt" sz="half" idx="10"/>
          </p:nvPr>
        </p:nvSpPr>
        <p:spPr>
          <a:xfrm>
            <a:off x="9378068" y="6411619"/>
            <a:ext cx="911939"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C3BA7A89-7264-DA06-4EED-FF9E278CEBBF}"/>
              </a:ext>
            </a:extLst>
          </p:cNvPr>
          <p:cNvSpPr>
            <a:spLocks noGrp="1"/>
          </p:cNvSpPr>
          <p:nvPr>
            <p:ph type="sldNum" sz="quarter" idx="12"/>
          </p:nvPr>
        </p:nvSpPr>
        <p:spPr>
          <a:xfrm>
            <a:off x="10865194" y="6411619"/>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23</a:t>
            </a:fld>
            <a:endParaRPr lang="en-US">
              <a:solidFill>
                <a:srgbClr val="FFFFFF"/>
              </a:solidFill>
            </a:endParaRPr>
          </a:p>
        </p:txBody>
      </p:sp>
    </p:spTree>
    <p:extLst>
      <p:ext uri="{BB962C8B-B14F-4D97-AF65-F5344CB8AC3E}">
        <p14:creationId xmlns:p14="http://schemas.microsoft.com/office/powerpoint/2010/main" val="2663917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80916C1-7BE6-A53A-DEBD-397A1109C48C}"/>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03A01182-C9FC-F108-4613-379EB8B7BC2C}"/>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EF318352-BAAD-C163-0B18-D583512E0019}"/>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C85B98CC-E303-978C-F6D1-5BE009057984}"/>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24</a:t>
            </a:fld>
            <a:endParaRPr lang="en-US">
              <a:solidFill>
                <a:srgbClr val="FFFFFF"/>
              </a:solidFill>
            </a:endParaRPr>
          </a:p>
        </p:txBody>
      </p:sp>
    </p:spTree>
    <p:extLst>
      <p:ext uri="{BB962C8B-B14F-4D97-AF65-F5344CB8AC3E}">
        <p14:creationId xmlns:p14="http://schemas.microsoft.com/office/powerpoint/2010/main" val="1166698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lstStyle/>
          <a:p>
            <a:r>
              <a:rPr lang="sr-Latn-RS" dirty="0"/>
              <a:t>Povezivanje sa bazom - </a:t>
            </a:r>
            <a:r>
              <a:rPr lang="sr-Latn-RS" i="1" dirty="0"/>
              <a:t>DbContext</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2050991"/>
            <a:ext cx="8596668" cy="3990372"/>
          </a:xfrm>
        </p:spPr>
        <p:txBody>
          <a:bodyPr>
            <a:normAutofit/>
          </a:bodyPr>
          <a:lstStyle/>
          <a:p>
            <a:r>
              <a:rPr lang="en-US" dirty="0" err="1"/>
              <a:t>Prvenstveno</a:t>
            </a:r>
            <a:r>
              <a:rPr lang="en-US" dirty="0"/>
              <a:t> je </a:t>
            </a:r>
            <a:r>
              <a:rPr lang="en-US" dirty="0" err="1"/>
              <a:t>potrebno</a:t>
            </a:r>
            <a:r>
              <a:rPr lang="en-US" dirty="0"/>
              <a:t> da </a:t>
            </a:r>
            <a:r>
              <a:rPr lang="en-US" dirty="0" err="1"/>
              <a:t>defini</a:t>
            </a:r>
            <a:r>
              <a:rPr lang="sr-Latn-RS" dirty="0"/>
              <a:t>šemo da će se klasa koju smo upravo kreirali koristiti za potrebe </a:t>
            </a:r>
            <a:r>
              <a:rPr lang="sr-Latn-RS" i="1" dirty="0"/>
              <a:t>ORM</a:t>
            </a:r>
            <a:r>
              <a:rPr lang="sr-Latn-RS" dirty="0"/>
              <a:t>-a i povezivanje sa bazom podataka</a:t>
            </a:r>
          </a:p>
          <a:p>
            <a:r>
              <a:rPr lang="sr-Latn-RS" dirty="0"/>
              <a:t>Ovo se jednostavno radi tako što postavimo da </a:t>
            </a:r>
            <a:r>
              <a:rPr lang="sr-Latn-RS" i="1" dirty="0"/>
              <a:t>AppDbContext</a:t>
            </a:r>
            <a:r>
              <a:rPr lang="sr-Latn-RS" dirty="0"/>
              <a:t> klasa nasleđuje iz </a:t>
            </a:r>
            <a:r>
              <a:rPr lang="sr-Latn-RS" i="1" dirty="0"/>
              <a:t>DbContext</a:t>
            </a:r>
            <a:r>
              <a:rPr lang="sr-Latn-RS" dirty="0"/>
              <a:t> klase, koja se inače nalazi u </a:t>
            </a:r>
            <a:r>
              <a:rPr lang="sr-Latn-RS" i="1" dirty="0"/>
              <a:t>System.Data.Entity namespace</a:t>
            </a:r>
            <a:r>
              <a:rPr lang="sr-Latn-RS" dirty="0"/>
              <a:t>-u</a:t>
            </a:r>
          </a:p>
          <a:p>
            <a:r>
              <a:rPr lang="sr-Latn-RS" dirty="0"/>
              <a:t>Dati </a:t>
            </a:r>
            <a:r>
              <a:rPr lang="sr-Latn-RS" i="1" dirty="0"/>
              <a:t>namespace</a:t>
            </a:r>
            <a:r>
              <a:rPr lang="sr-Latn-RS" dirty="0"/>
              <a:t> se zapravo nalazi u </a:t>
            </a:r>
            <a:r>
              <a:rPr lang="sr-Latn-RS" i="1" dirty="0"/>
              <a:t>Entity Framework</a:t>
            </a:r>
            <a:r>
              <a:rPr lang="sr-Latn-RS" dirty="0"/>
              <a:t> paketu, i </a:t>
            </a:r>
            <a:r>
              <a:rPr lang="sr-Latn-RS" i="1" dirty="0"/>
              <a:t>DbContext</a:t>
            </a:r>
            <a:r>
              <a:rPr lang="sr-Latn-RS" dirty="0"/>
              <a:t> klasa predstavlja glavnu tačku spoja samog </a:t>
            </a:r>
            <a:r>
              <a:rPr lang="sr-Latn-RS" i="1" dirty="0"/>
              <a:t>ORM</a:t>
            </a:r>
            <a:r>
              <a:rPr lang="sr-Latn-RS" dirty="0"/>
              <a:t>-a i baze sa kodom aplikacije</a:t>
            </a:r>
          </a:p>
          <a:p>
            <a:r>
              <a:rPr lang="sr-Latn-RS" dirty="0"/>
              <a:t>U njoj se nalaze razne metode za manipulaciju same konekcije i ispitivanje stanja baze podataka</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25</a:t>
            </a:fld>
            <a:endParaRPr lang="en-US"/>
          </a:p>
        </p:txBody>
      </p:sp>
    </p:spTree>
    <p:extLst>
      <p:ext uri="{BB962C8B-B14F-4D97-AF65-F5344CB8AC3E}">
        <p14:creationId xmlns:p14="http://schemas.microsoft.com/office/powerpoint/2010/main" val="122907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AD16409-1E23-AB0A-DD2B-D49EB9BD328D}"/>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1E2C4E1A-057B-3896-99FA-64467C16270A}"/>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923F100A-5CDB-A0F9-FF8D-152A5A36B1CB}"/>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44C9F4F4-A206-C8C3-10D0-E3592FFCE824}"/>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26</a:t>
            </a:fld>
            <a:endParaRPr lang="en-US">
              <a:solidFill>
                <a:srgbClr val="FFFFFF"/>
              </a:solidFill>
            </a:endParaRPr>
          </a:p>
        </p:txBody>
      </p:sp>
    </p:spTree>
    <p:extLst>
      <p:ext uri="{BB962C8B-B14F-4D97-AF65-F5344CB8AC3E}">
        <p14:creationId xmlns:p14="http://schemas.microsoft.com/office/powerpoint/2010/main" val="3959288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lstStyle/>
          <a:p>
            <a:r>
              <a:rPr lang="sr-Latn-RS" dirty="0"/>
              <a:t>Povezivanje sa bazom - </a:t>
            </a:r>
            <a:r>
              <a:rPr lang="sr-Latn-RS" i="1" dirty="0"/>
              <a:t>DbContext</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991169"/>
            <a:ext cx="8596668" cy="4050193"/>
          </a:xfrm>
        </p:spPr>
        <p:txBody>
          <a:bodyPr>
            <a:normAutofit/>
          </a:bodyPr>
          <a:lstStyle/>
          <a:p>
            <a:r>
              <a:rPr lang="en-US" dirty="0" err="1"/>
              <a:t>Dalje</a:t>
            </a:r>
            <a:r>
              <a:rPr lang="en-US" dirty="0"/>
              <a:t>, </a:t>
            </a:r>
            <a:r>
              <a:rPr lang="en-US" dirty="0" err="1"/>
              <a:t>neophodno</a:t>
            </a:r>
            <a:r>
              <a:rPr lang="en-US" dirty="0"/>
              <a:t> je da se </a:t>
            </a:r>
            <a:r>
              <a:rPr lang="en-US" dirty="0" err="1"/>
              <a:t>defini</a:t>
            </a:r>
            <a:r>
              <a:rPr lang="sr-Latn-RS" dirty="0"/>
              <a:t>šu skupovi entiteta; za svaki entitet u aplikaciji, odnosno, za svaku model klasu, potrebno je da se definiše skup</a:t>
            </a:r>
          </a:p>
          <a:p>
            <a:r>
              <a:rPr lang="sr-Latn-RS" dirty="0"/>
              <a:t>U našem slučaju, to su samo klase </a:t>
            </a:r>
            <a:r>
              <a:rPr lang="sr-Latn-RS" i="1" dirty="0"/>
              <a:t>Movie</a:t>
            </a:r>
            <a:r>
              <a:rPr lang="sr-Latn-RS" dirty="0"/>
              <a:t> i </a:t>
            </a:r>
            <a:r>
              <a:rPr lang="sr-Latn-RS" i="1" dirty="0"/>
              <a:t>Genre</a:t>
            </a:r>
            <a:endParaRPr lang="sr-Latn-RS" dirty="0"/>
          </a:p>
          <a:p>
            <a:r>
              <a:rPr lang="sr-Latn-RS" dirty="0"/>
              <a:t>Definisanje skupa treba da se definiše kao </a:t>
            </a:r>
            <a:r>
              <a:rPr lang="sr-Latn-RS" i="1" dirty="0"/>
              <a:t>property</a:t>
            </a:r>
            <a:r>
              <a:rPr lang="sr-Latn-RS" dirty="0"/>
              <a:t> unutar klase </a:t>
            </a:r>
            <a:r>
              <a:rPr lang="sr-Latn-RS" i="1" dirty="0"/>
              <a:t>AppDbContext</a:t>
            </a:r>
            <a:endParaRPr lang="sr-Latn-RS" dirty="0"/>
          </a:p>
          <a:p>
            <a:r>
              <a:rPr lang="sr-Latn-RS" dirty="0"/>
              <a:t>Naravno, ukoliko postoje drugi modeli, i za njih treba dodati zasebne </a:t>
            </a:r>
            <a:r>
              <a:rPr lang="sr-Latn-RS" i="1" dirty="0"/>
              <a:t>property</a:t>
            </a:r>
            <a:r>
              <a:rPr lang="sr-Latn-RS" dirty="0"/>
              <a:t>-je</a:t>
            </a:r>
          </a:p>
          <a:p>
            <a:r>
              <a:rPr lang="sr-Latn-RS" dirty="0"/>
              <a:t>Takođe, ne zaboravite da dodate </a:t>
            </a:r>
            <a:r>
              <a:rPr lang="sr-Latn-RS" i="1" dirty="0"/>
              <a:t>using StarwoodBackend.Models</a:t>
            </a:r>
            <a:endParaRPr lang="sr-Latn-RS" dirty="0"/>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27</a:t>
            </a:fld>
            <a:endParaRPr lang="en-US"/>
          </a:p>
        </p:txBody>
      </p:sp>
    </p:spTree>
    <p:extLst>
      <p:ext uri="{BB962C8B-B14F-4D97-AF65-F5344CB8AC3E}">
        <p14:creationId xmlns:p14="http://schemas.microsoft.com/office/powerpoint/2010/main" val="38907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79972AB-8280-2B8D-82D9-110307CB283E}"/>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C64B080D-B676-05C5-F8E0-3C4769B7EAAB}"/>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91D25C03-C9FB-DF3D-4C21-4EDE1AB6F951}"/>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10D2AACF-C470-39C8-5CC9-677D276AC839}"/>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28</a:t>
            </a:fld>
            <a:endParaRPr lang="en-US">
              <a:solidFill>
                <a:srgbClr val="FFFFFF"/>
              </a:solidFill>
            </a:endParaRPr>
          </a:p>
        </p:txBody>
      </p:sp>
    </p:spTree>
    <p:extLst>
      <p:ext uri="{BB962C8B-B14F-4D97-AF65-F5344CB8AC3E}">
        <p14:creationId xmlns:p14="http://schemas.microsoft.com/office/powerpoint/2010/main" val="2605089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lstStyle/>
          <a:p>
            <a:r>
              <a:rPr lang="en-US" dirty="0" err="1"/>
              <a:t>Izmene</a:t>
            </a:r>
            <a:r>
              <a:rPr lang="en-US" dirty="0"/>
              <a:t> u </a:t>
            </a:r>
            <a:r>
              <a:rPr lang="en-US" dirty="0" err="1"/>
              <a:t>modelima</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401510"/>
            <a:ext cx="8596668" cy="4639854"/>
          </a:xfrm>
        </p:spPr>
        <p:txBody>
          <a:bodyPr>
            <a:normAutofit/>
          </a:bodyPr>
          <a:lstStyle/>
          <a:p>
            <a:r>
              <a:rPr lang="sr-Latn-RS" dirty="0"/>
              <a:t>Potrebno je uvesti još samo malu izmenu unutar samih </a:t>
            </a:r>
            <a:r>
              <a:rPr lang="sr-Latn-RS" i="1" dirty="0"/>
              <a:t>Model</a:t>
            </a:r>
            <a:r>
              <a:rPr lang="sr-Latn-RS" dirty="0"/>
              <a:t> klasa kako bi bile kompatibilne sa </a:t>
            </a:r>
            <a:r>
              <a:rPr lang="sr-Latn-RS" i="1" dirty="0"/>
              <a:t>SQL</a:t>
            </a:r>
            <a:r>
              <a:rPr lang="sr-Latn-RS" dirty="0"/>
              <a:t> bazom podataka</a:t>
            </a:r>
          </a:p>
          <a:p>
            <a:r>
              <a:rPr lang="sr-Latn-RS" dirty="0"/>
              <a:t>Prvenstveno, unutar </a:t>
            </a:r>
            <a:r>
              <a:rPr lang="sr-Latn-RS" i="1" dirty="0"/>
              <a:t>Movie</a:t>
            </a:r>
            <a:r>
              <a:rPr lang="sr-Latn-RS" dirty="0"/>
              <a:t> klase, polje </a:t>
            </a:r>
            <a:r>
              <a:rPr lang="sr-Latn-RS" i="1" dirty="0"/>
              <a:t>Id</a:t>
            </a:r>
            <a:r>
              <a:rPr lang="sr-Latn-RS" dirty="0"/>
              <a:t> treba obeležiti da predstavlja primarni ključ</a:t>
            </a:r>
          </a:p>
          <a:p>
            <a:r>
              <a:rPr lang="sr-Latn-RS" dirty="0"/>
              <a:t>Da se ovo postigne, potrebno je dodati atribut </a:t>
            </a:r>
            <a:r>
              <a:rPr lang="en-US" i="1" dirty="0"/>
              <a:t>[Key]</a:t>
            </a:r>
            <a:r>
              <a:rPr lang="en-US" dirty="0"/>
              <a:t> </a:t>
            </a:r>
            <a:r>
              <a:rPr lang="en-US" dirty="0" err="1"/>
              <a:t>iznad</a:t>
            </a:r>
            <a:r>
              <a:rPr lang="en-US" dirty="0"/>
              <a:t> </a:t>
            </a:r>
            <a:r>
              <a:rPr lang="en-US" dirty="0" err="1"/>
              <a:t>samog</a:t>
            </a:r>
            <a:r>
              <a:rPr lang="en-US" dirty="0"/>
              <a:t> </a:t>
            </a:r>
            <a:r>
              <a:rPr lang="en-US" i="1" dirty="0"/>
              <a:t>property</a:t>
            </a:r>
            <a:r>
              <a:rPr lang="en-US" dirty="0"/>
              <a:t>-ja</a:t>
            </a:r>
          </a:p>
          <a:p>
            <a:r>
              <a:rPr lang="en-US" dirty="0"/>
              <a:t>Ina</a:t>
            </a:r>
            <a:r>
              <a:rPr lang="sr-Latn-RS" dirty="0"/>
              <a:t>če, za rad sa </a:t>
            </a:r>
            <a:r>
              <a:rPr lang="sr-Latn-RS" i="1" dirty="0"/>
              <a:t>Entity Framework</a:t>
            </a:r>
            <a:r>
              <a:rPr lang="sr-Latn-RS" dirty="0"/>
              <a:t>-om, sva polja unutar model klasa zaista treba da budu </a:t>
            </a:r>
            <a:r>
              <a:rPr lang="sr-Latn-RS" i="1" dirty="0"/>
              <a:t>property</a:t>
            </a:r>
            <a:r>
              <a:rPr lang="sr-Latn-RS" dirty="0"/>
              <a:t>-ji</a:t>
            </a:r>
          </a:p>
          <a:p>
            <a:r>
              <a:rPr lang="sr-Latn-RS" dirty="0"/>
              <a:t>Potom, iako to nismo imali ranije, treba takođe dodati </a:t>
            </a:r>
            <a:r>
              <a:rPr lang="sr-Latn-RS" i="1" dirty="0"/>
              <a:t>Id</a:t>
            </a:r>
            <a:r>
              <a:rPr lang="sr-Latn-RS" dirty="0"/>
              <a:t> polje u samoj </a:t>
            </a:r>
            <a:r>
              <a:rPr lang="sr-Latn-RS" i="1" dirty="0"/>
              <a:t>Genre</a:t>
            </a:r>
            <a:r>
              <a:rPr lang="sr-Latn-RS" dirty="0"/>
              <a:t> klasi, i takođe ga obeležiti primarnim ključem na isti način</a:t>
            </a:r>
          </a:p>
          <a:p>
            <a:r>
              <a:rPr lang="sr-Latn-RS" dirty="0"/>
              <a:t>Treba napomenuti da će ova promena uzrokovati da, sada, kada kroz kontrolere koje smo ranije pisali vraćamo objekte u </a:t>
            </a:r>
            <a:r>
              <a:rPr lang="sr-Latn-RS" i="1" dirty="0"/>
              <a:t>JSON</a:t>
            </a:r>
            <a:r>
              <a:rPr lang="sr-Latn-RS" dirty="0"/>
              <a:t> formatu, odgovori na zahteve će dodatno sadržati </a:t>
            </a:r>
            <a:r>
              <a:rPr lang="sr-Latn-RS" i="1" dirty="0"/>
              <a:t>id</a:t>
            </a:r>
            <a:r>
              <a:rPr lang="sr-Latn-RS" dirty="0"/>
              <a:t> i unutar </a:t>
            </a:r>
            <a:r>
              <a:rPr lang="sr-Latn-RS" i="1" dirty="0"/>
              <a:t>genre</a:t>
            </a:r>
            <a:r>
              <a:rPr lang="sr-Latn-RS" dirty="0"/>
              <a:t> objekata koje će uvek biti 0, međutim, u našem slučaju, to polje će biti ignorisano jer se nigde ne koristi, pa će aplikacija kao cela i dalje raditi</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29</a:t>
            </a:fld>
            <a:endParaRPr lang="en-US"/>
          </a:p>
        </p:txBody>
      </p:sp>
    </p:spTree>
    <p:extLst>
      <p:ext uri="{BB962C8B-B14F-4D97-AF65-F5344CB8AC3E}">
        <p14:creationId xmlns:p14="http://schemas.microsoft.com/office/powerpoint/2010/main" val="118127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lstStyle/>
          <a:p>
            <a:r>
              <a:rPr lang="sr-Latn-RS" dirty="0"/>
              <a:t>Šta je </a:t>
            </a:r>
            <a:r>
              <a:rPr lang="sr-Latn-RS" i="1" dirty="0"/>
              <a:t>Entity Framework</a:t>
            </a:r>
            <a:r>
              <a:rPr lang="sr-Latn-RS" dirty="0"/>
              <a:t>?</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589519"/>
            <a:ext cx="8596668" cy="4451844"/>
          </a:xfrm>
        </p:spPr>
        <p:txBody>
          <a:bodyPr/>
          <a:lstStyle/>
          <a:p>
            <a:r>
              <a:rPr lang="sr-Latn-RS" i="1" dirty="0"/>
              <a:t>Entity Framework</a:t>
            </a:r>
            <a:r>
              <a:rPr lang="sr-Latn-RS" dirty="0"/>
              <a:t> je tehnologija razvijena od strane </a:t>
            </a:r>
            <a:r>
              <a:rPr lang="sr-Latn-RS" i="1" dirty="0"/>
              <a:t>Microsoft</a:t>
            </a:r>
            <a:r>
              <a:rPr lang="sr-Latn-RS" dirty="0"/>
              <a:t> korporacije koja daje mogućnost </a:t>
            </a:r>
            <a:r>
              <a:rPr lang="sr-Latn-RS" i="1" dirty="0"/>
              <a:t>.NET</a:t>
            </a:r>
            <a:r>
              <a:rPr lang="sr-Latn-RS" dirty="0"/>
              <a:t> aplikacijama da se povezuju na </a:t>
            </a:r>
            <a:r>
              <a:rPr lang="sr-Latn-RS" i="1" dirty="0"/>
              <a:t>SQL</a:t>
            </a:r>
            <a:r>
              <a:rPr lang="sr-Latn-RS" dirty="0"/>
              <a:t> baze podataka i da sa samim podacima rade na lak i jednostavan način</a:t>
            </a:r>
          </a:p>
          <a:p>
            <a:r>
              <a:rPr lang="sr-Latn-RS" dirty="0"/>
              <a:t>Po svojoj prirodi, </a:t>
            </a:r>
            <a:r>
              <a:rPr lang="sr-Latn-RS" i="1" dirty="0"/>
              <a:t>SQL</a:t>
            </a:r>
            <a:r>
              <a:rPr lang="sr-Latn-RS" dirty="0"/>
              <a:t> baze podataka najčešće takođe predstavljaju serverske (softverske) aplikacije koje daju mogućnost drugim aplikacijama (koje ne moraju biti serverske, ali mogu) da se povezuju na njih (ne preko </a:t>
            </a:r>
            <a:r>
              <a:rPr lang="sr-Latn-RS" i="1" dirty="0"/>
              <a:t>HTTP</a:t>
            </a:r>
            <a:r>
              <a:rPr lang="sr-Latn-RS" dirty="0"/>
              <a:t> protokola!), i daju im odgovarajući pristup samim podacima koji se tu i nalaze</a:t>
            </a:r>
          </a:p>
          <a:p>
            <a:r>
              <a:rPr lang="sr-Latn-RS" dirty="0"/>
              <a:t>Za razliku od običnih tekstualnih ili </a:t>
            </a:r>
            <a:r>
              <a:rPr lang="sr-Latn-RS" i="1" dirty="0"/>
              <a:t>XML</a:t>
            </a:r>
            <a:r>
              <a:rPr lang="sr-Latn-RS" dirty="0"/>
              <a:t> datoteka, dakle, pristup podacima iz </a:t>
            </a:r>
            <a:r>
              <a:rPr lang="sr-Latn-RS" i="1" dirty="0"/>
              <a:t>SQL</a:t>
            </a:r>
            <a:r>
              <a:rPr lang="sr-Latn-RS" dirty="0"/>
              <a:t> baza podataka se vrši konekcijom ka serverskoj aplikaciji koja </a:t>
            </a:r>
            <a:r>
              <a:rPr lang="sr-Latn-RS" i="1" dirty="0"/>
              <a:t>host</a:t>
            </a:r>
            <a:r>
              <a:rPr lang="sr-Latn-RS" dirty="0"/>
              <a:t>-uje samu bazu podataka</a:t>
            </a:r>
          </a:p>
          <a:p>
            <a:r>
              <a:rPr lang="sr-Latn-RS" i="1" dirty="0"/>
              <a:t>SQL</a:t>
            </a:r>
            <a:r>
              <a:rPr lang="sr-Latn-RS" dirty="0"/>
              <a:t> serverske aplikacije mogu biti na istom hardverskom uređaju (serveru), a mogu se i izdvojiti na zasebne uređaje koji recimo imaju </a:t>
            </a:r>
            <a:r>
              <a:rPr lang="sr-Latn-RS" i="1" dirty="0"/>
              <a:t>hard disk</a:t>
            </a:r>
            <a:r>
              <a:rPr lang="sr-Latn-RS" dirty="0"/>
              <a:t>-ove mnogo većeg kapaciteta</a:t>
            </a:r>
            <a:endParaRPr lang="en-US" i="1" dirty="0"/>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3</a:t>
            </a:fld>
            <a:endParaRPr lang="en-US"/>
          </a:p>
        </p:txBody>
      </p:sp>
    </p:spTree>
    <p:extLst>
      <p:ext uri="{BB962C8B-B14F-4D97-AF65-F5344CB8AC3E}">
        <p14:creationId xmlns:p14="http://schemas.microsoft.com/office/powerpoint/2010/main" val="61925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with medium confidence">
            <a:extLst>
              <a:ext uri="{FF2B5EF4-FFF2-40B4-BE49-F238E27FC236}">
                <a16:creationId xmlns:a16="http://schemas.microsoft.com/office/drawing/2014/main" id="{C45CC82F-EA24-FB89-1309-060B7C35831C}"/>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AD4ED693-EEA3-0F05-3D29-10A38C2AFEEC}"/>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07472ADA-8798-3168-C250-B4F9316B2564}"/>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2D4C1227-778F-6F79-E86A-D4F47ABF3264}"/>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30</a:t>
            </a:fld>
            <a:endParaRPr lang="en-US">
              <a:solidFill>
                <a:srgbClr val="FFFFFF"/>
              </a:solidFill>
            </a:endParaRPr>
          </a:p>
        </p:txBody>
      </p:sp>
    </p:spTree>
    <p:extLst>
      <p:ext uri="{BB962C8B-B14F-4D97-AF65-F5344CB8AC3E}">
        <p14:creationId xmlns:p14="http://schemas.microsoft.com/office/powerpoint/2010/main" val="937980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622F74A-4591-5E10-27C9-EA71722D164C}"/>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DC31B60A-163E-DBEF-400C-A629834C952E}"/>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A08C7F63-A266-3E30-ABCD-55C7F5EDD8E6}"/>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4DD095C7-B78F-576A-C7E2-2D55D660485B}"/>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31</a:t>
            </a:fld>
            <a:endParaRPr lang="en-US">
              <a:solidFill>
                <a:srgbClr val="FFFFFF"/>
              </a:solidFill>
            </a:endParaRPr>
          </a:p>
        </p:txBody>
      </p:sp>
    </p:spTree>
    <p:extLst>
      <p:ext uri="{BB962C8B-B14F-4D97-AF65-F5344CB8AC3E}">
        <p14:creationId xmlns:p14="http://schemas.microsoft.com/office/powerpoint/2010/main" val="3222902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lstStyle/>
          <a:p>
            <a:r>
              <a:rPr lang="en-US" i="1" dirty="0"/>
              <a:t>Null</a:t>
            </a:r>
            <a:r>
              <a:rPr lang="en-US" dirty="0"/>
              <a:t>-</a:t>
            </a:r>
            <a:r>
              <a:rPr lang="en-US" dirty="0" err="1"/>
              <a:t>abilni</a:t>
            </a:r>
            <a:r>
              <a:rPr lang="en-US" dirty="0"/>
              <a:t> </a:t>
            </a:r>
            <a:r>
              <a:rPr lang="en-US" dirty="0" err="1"/>
              <a:t>tipovi</a:t>
            </a:r>
            <a:endParaRPr lang="en-US" i="1"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358780"/>
            <a:ext cx="8596668" cy="4682583"/>
          </a:xfrm>
        </p:spPr>
        <p:txBody>
          <a:bodyPr>
            <a:normAutofit fontScale="92500"/>
          </a:bodyPr>
          <a:lstStyle/>
          <a:p>
            <a:r>
              <a:rPr lang="en-US" dirty="0"/>
              <a:t>U </a:t>
            </a:r>
            <a:r>
              <a:rPr lang="en-US" dirty="0" err="1"/>
              <a:t>jeziku</a:t>
            </a:r>
            <a:r>
              <a:rPr lang="en-US" dirty="0"/>
              <a:t> </a:t>
            </a:r>
            <a:r>
              <a:rPr lang="en-US" i="1" dirty="0"/>
              <a:t>C#</a:t>
            </a:r>
            <a:r>
              <a:rPr lang="en-US" dirty="0"/>
              <a:t>, </a:t>
            </a:r>
            <a:r>
              <a:rPr lang="sr-Latn-RS" dirty="0"/>
              <a:t>neki </a:t>
            </a:r>
            <a:r>
              <a:rPr lang="en-US" dirty="0" err="1"/>
              <a:t>tipovi</a:t>
            </a:r>
            <a:r>
              <a:rPr lang="sr-Latn-RS" dirty="0"/>
              <a:t> podataka</a:t>
            </a:r>
            <a:r>
              <a:rPr lang="en-US" dirty="0"/>
              <a:t> </a:t>
            </a:r>
            <a:r>
              <a:rPr lang="en-US" dirty="0" err="1"/>
              <a:t>kao</a:t>
            </a:r>
            <a:r>
              <a:rPr lang="en-US" dirty="0"/>
              <a:t> </a:t>
            </a:r>
            <a:r>
              <a:rPr lang="sr-Latn-RS" dirty="0"/>
              <a:t>što su recimo </a:t>
            </a:r>
            <a:r>
              <a:rPr lang="sr-Latn-RS" i="1" dirty="0"/>
              <a:t>int</a:t>
            </a:r>
            <a:r>
              <a:rPr lang="sr-Latn-RS" dirty="0"/>
              <a:t>, </a:t>
            </a:r>
            <a:r>
              <a:rPr lang="sr-Latn-RS" i="1" dirty="0"/>
              <a:t>double</a:t>
            </a:r>
            <a:r>
              <a:rPr lang="sr-Latn-RS" dirty="0"/>
              <a:t>, pa i drugi strukturni tipovi ne mogu u sebi da sadrže </a:t>
            </a:r>
            <a:r>
              <a:rPr lang="sr-Latn-RS" i="1" dirty="0"/>
              <a:t>null</a:t>
            </a:r>
            <a:r>
              <a:rPr lang="sr-Latn-RS" dirty="0"/>
              <a:t> vrednosti (npr. nije moguće napisati </a:t>
            </a:r>
            <a:r>
              <a:rPr lang="sr-Latn-RS" i="1" dirty="0"/>
              <a:t>int x = null</a:t>
            </a:r>
            <a:r>
              <a:rPr lang="sr-Latn-RS" dirty="0"/>
              <a:t>)</a:t>
            </a:r>
          </a:p>
          <a:p>
            <a:r>
              <a:rPr lang="sr-Latn-RS" dirty="0"/>
              <a:t>Samo promenljive klasnih tipova mogu imati </a:t>
            </a:r>
            <a:r>
              <a:rPr lang="sr-Latn-RS" i="1" dirty="0"/>
              <a:t>null</a:t>
            </a:r>
            <a:r>
              <a:rPr lang="sr-Latn-RS" dirty="0"/>
              <a:t> vrednost</a:t>
            </a:r>
          </a:p>
          <a:p>
            <a:r>
              <a:rPr lang="sr-Latn-RS" dirty="0"/>
              <a:t>Stoga, u samom jeziku, ugrađeni su tzv. </a:t>
            </a:r>
            <a:r>
              <a:rPr lang="sr-Latn-RS" i="1" dirty="0"/>
              <a:t>null</a:t>
            </a:r>
            <a:r>
              <a:rPr lang="sr-Latn-RS" dirty="0"/>
              <a:t>-abilni tipovi za osnovne i strukturne tipove, jednostavnim dodavanjem znaka </a:t>
            </a:r>
            <a:r>
              <a:rPr lang="en-US" dirty="0"/>
              <a:t>‘?’</a:t>
            </a:r>
            <a:r>
              <a:rPr lang="sr-Latn-RS" dirty="0"/>
              <a:t> odmah nakon samog tipa</a:t>
            </a:r>
          </a:p>
          <a:p>
            <a:r>
              <a:rPr lang="sr-Latn-RS" dirty="0"/>
              <a:t>Sada, promenljive ovih tipova mogu da imaju i </a:t>
            </a:r>
            <a:r>
              <a:rPr lang="sr-Latn-RS" i="1" dirty="0"/>
              <a:t>null</a:t>
            </a:r>
            <a:r>
              <a:rPr lang="sr-Latn-RS" dirty="0"/>
              <a:t> vrednost, pored osnovnih koje su inače mogle da drže; </a:t>
            </a:r>
            <a:r>
              <a:rPr lang="sr-Latn-RS" i="1" dirty="0"/>
              <a:t>null</a:t>
            </a:r>
            <a:r>
              <a:rPr lang="sr-Latn-RS" dirty="0"/>
              <a:t> vrednost se inače može promenljivi dodeliti bilo kad, isto kao i bilo koja druga vrednost</a:t>
            </a:r>
            <a:r>
              <a:rPr lang="en-US" dirty="0"/>
              <a:t> </a:t>
            </a:r>
            <a:r>
              <a:rPr lang="en-US" sz="2000" dirty="0"/>
              <a:t>(</a:t>
            </a:r>
            <a:r>
              <a:rPr lang="en-US" sz="2000" dirty="0" err="1"/>
              <a:t>npr</a:t>
            </a:r>
            <a:r>
              <a:rPr lang="en-US" sz="2000" dirty="0"/>
              <a:t>.</a:t>
            </a:r>
            <a:r>
              <a:rPr lang="sr-Latn-RS" sz="2000" dirty="0"/>
              <a:t> </a:t>
            </a:r>
            <a:r>
              <a:rPr lang="sr-Latn-RS" sz="2000" i="1" dirty="0"/>
              <a:t>int? x = null</a:t>
            </a:r>
            <a:r>
              <a:rPr lang="en-US" sz="2000" dirty="0"/>
              <a:t>)</a:t>
            </a:r>
            <a:endParaRPr lang="en-US" sz="2000" i="1" dirty="0"/>
          </a:p>
          <a:p>
            <a:r>
              <a:rPr lang="sr-Latn-RS" dirty="0"/>
              <a:t>Naime, na mnogim mestima gde vidimo zelene podvučene linije u vidu upozorenja koje nam </a:t>
            </a:r>
            <a:r>
              <a:rPr lang="sr-Latn-RS" i="1" dirty="0"/>
              <a:t>Visual Studio</a:t>
            </a:r>
            <a:r>
              <a:rPr lang="sr-Latn-RS" dirty="0"/>
              <a:t> daje, upravo jesu upozorenja ovog tipa, ali za klasne tipove, gde bi dodatkom znaka </a:t>
            </a:r>
            <a:r>
              <a:rPr lang="en-US" dirty="0"/>
              <a:t>‘?’</a:t>
            </a:r>
            <a:r>
              <a:rPr lang="sr-Latn-RS" dirty="0"/>
              <a:t> eksplicitno naglašavali da vrednost može da ima </a:t>
            </a:r>
            <a:r>
              <a:rPr lang="sr-Latn-RS" i="1" dirty="0"/>
              <a:t>null</a:t>
            </a:r>
            <a:r>
              <a:rPr lang="sr-Latn-RS" dirty="0"/>
              <a:t> u sebi, jer u nekim situacijama npr. iako imamo </a:t>
            </a:r>
            <a:r>
              <a:rPr lang="sr-Latn-RS" i="1" dirty="0"/>
              <a:t>string</a:t>
            </a:r>
            <a:r>
              <a:rPr lang="sr-Latn-RS" dirty="0"/>
              <a:t> promenljivu koja može da ima </a:t>
            </a:r>
            <a:r>
              <a:rPr lang="sr-Latn-RS" i="1" dirty="0"/>
              <a:t>null</a:t>
            </a:r>
            <a:r>
              <a:rPr lang="sr-Latn-RS" dirty="0"/>
              <a:t>, po kodu aplikacije, može se isprogramirati takva logika da ona ipak nikad neće imati </a:t>
            </a:r>
            <a:r>
              <a:rPr lang="sr-Latn-RS" i="1" dirty="0"/>
              <a:t>null</a:t>
            </a:r>
            <a:r>
              <a:rPr lang="sr-Latn-RS" dirty="0"/>
              <a:t> - ovo bi trebalo poštovati zarad kvalitetnijeg koda</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32</a:t>
            </a:fld>
            <a:endParaRPr lang="en-US"/>
          </a:p>
        </p:txBody>
      </p:sp>
    </p:spTree>
    <p:extLst>
      <p:ext uri="{BB962C8B-B14F-4D97-AF65-F5344CB8AC3E}">
        <p14:creationId xmlns:p14="http://schemas.microsoft.com/office/powerpoint/2010/main" val="375195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lstStyle/>
          <a:p>
            <a:r>
              <a:rPr lang="en-US" i="1" dirty="0"/>
              <a:t>Null</a:t>
            </a:r>
            <a:r>
              <a:rPr lang="en-US" dirty="0"/>
              <a:t>-</a:t>
            </a:r>
            <a:r>
              <a:rPr lang="en-US" dirty="0" err="1"/>
              <a:t>abilni</a:t>
            </a:r>
            <a:r>
              <a:rPr lang="en-US" dirty="0"/>
              <a:t> </a:t>
            </a:r>
            <a:r>
              <a:rPr lang="en-US" dirty="0" err="1"/>
              <a:t>tipovi</a:t>
            </a:r>
            <a:endParaRPr lang="en-US" i="1"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546788"/>
            <a:ext cx="8596668" cy="4494575"/>
          </a:xfrm>
        </p:spPr>
        <p:txBody>
          <a:bodyPr>
            <a:normAutofit/>
          </a:bodyPr>
          <a:lstStyle/>
          <a:p>
            <a:r>
              <a:rPr lang="sr-Latn-RS" dirty="0"/>
              <a:t>Ovaj koncept se takođe može koristiti kao kontrola da li se i u bazi određena kolona nekog entiteta definiše kao </a:t>
            </a:r>
            <a:r>
              <a:rPr lang="sr-Latn-RS" i="1" dirty="0"/>
              <a:t>NULL</a:t>
            </a:r>
            <a:r>
              <a:rPr lang="sr-Latn-RS" dirty="0"/>
              <a:t> ili </a:t>
            </a:r>
            <a:r>
              <a:rPr lang="sr-Latn-RS" i="1" dirty="0"/>
              <a:t>NOT NULL</a:t>
            </a:r>
            <a:endParaRPr lang="sr-Latn-RS" dirty="0"/>
          </a:p>
          <a:p>
            <a:r>
              <a:rPr lang="sr-Latn-RS" dirty="0"/>
              <a:t>Recimo, ukoliko želimo da </a:t>
            </a:r>
            <a:r>
              <a:rPr lang="sr-Latn-RS" i="1" dirty="0"/>
              <a:t>Ratio</a:t>
            </a:r>
            <a:r>
              <a:rPr lang="sr-Latn-RS" dirty="0"/>
              <a:t> može da ima i vrednost </a:t>
            </a:r>
            <a:r>
              <a:rPr lang="sr-Latn-RS" i="1" dirty="0"/>
              <a:t>NULL</a:t>
            </a:r>
            <a:r>
              <a:rPr lang="sr-Latn-RS" dirty="0"/>
              <a:t>, jednostavno taj </a:t>
            </a:r>
            <a:r>
              <a:rPr lang="sr-Latn-RS" i="1" dirty="0"/>
              <a:t>property</a:t>
            </a:r>
            <a:r>
              <a:rPr lang="sr-Latn-RS" dirty="0"/>
              <a:t> treba da markiramo kao </a:t>
            </a:r>
            <a:r>
              <a:rPr lang="sr-Latn-RS" i="1" dirty="0"/>
              <a:t>null</a:t>
            </a:r>
            <a:r>
              <a:rPr lang="sr-Latn-RS" dirty="0"/>
              <a:t>-ablini:</a:t>
            </a:r>
            <a:br>
              <a:rPr lang="sr-Latn-RS" dirty="0"/>
            </a:br>
            <a:r>
              <a:rPr lang="sr-Latn-RS" i="1" dirty="0"/>
              <a:t>public double? Ratio </a:t>
            </a:r>
            <a:r>
              <a:rPr lang="en-US" i="1" dirty="0"/>
              <a:t>{ get; set; }</a:t>
            </a:r>
            <a:endParaRPr lang="en-US" dirty="0"/>
          </a:p>
          <a:p>
            <a:r>
              <a:rPr lang="en-US" dirty="0"/>
              <a:t>Me</a:t>
            </a:r>
            <a:r>
              <a:rPr lang="sr-Latn-RS" dirty="0"/>
              <a:t>đutim, u našem slučaju, mi to ipak ne želimo, jer želimo da se za svaki film uvek mora definisati i udeo u kom je sam žanr prisutan</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dirty="0"/>
              <a:t>jun 2022.</a:t>
            </a:r>
            <a:endParaRPr lang="en-US" dirty="0"/>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33</a:t>
            </a:fld>
            <a:endParaRPr lang="en-US"/>
          </a:p>
        </p:txBody>
      </p:sp>
    </p:spTree>
    <p:extLst>
      <p:ext uri="{BB962C8B-B14F-4D97-AF65-F5344CB8AC3E}">
        <p14:creationId xmlns:p14="http://schemas.microsoft.com/office/powerpoint/2010/main" val="167582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lstStyle/>
          <a:p>
            <a:r>
              <a:rPr lang="sr-Latn-RS" dirty="0"/>
              <a:t>Povezivanje sa bazom - </a:t>
            </a:r>
            <a:r>
              <a:rPr lang="sr-Latn-RS" i="1" dirty="0"/>
              <a:t>DbContext</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435693"/>
            <a:ext cx="8596668" cy="4605671"/>
          </a:xfrm>
        </p:spPr>
        <p:txBody>
          <a:bodyPr>
            <a:normAutofit lnSpcReduction="10000"/>
          </a:bodyPr>
          <a:lstStyle/>
          <a:p>
            <a:r>
              <a:rPr lang="en-US" dirty="0"/>
              <a:t>Ovo je </a:t>
            </a:r>
            <a:r>
              <a:rPr lang="en-US" dirty="0" err="1"/>
              <a:t>sve</a:t>
            </a:r>
            <a:r>
              <a:rPr lang="en-US" dirty="0"/>
              <a:t> </a:t>
            </a:r>
            <a:r>
              <a:rPr lang="sr-Latn-RS" dirty="0"/>
              <a:t>što je potrebno uraditi kako bi se podesio </a:t>
            </a:r>
            <a:r>
              <a:rPr lang="sr-Latn-RS" i="1" dirty="0"/>
              <a:t>Entity Framework</a:t>
            </a:r>
            <a:r>
              <a:rPr lang="sr-Latn-RS" dirty="0"/>
              <a:t> da bude u mogućnosti da čuva naše objekte unutar </a:t>
            </a:r>
            <a:r>
              <a:rPr lang="sr-Latn-RS" i="1" dirty="0"/>
              <a:t>SQL</a:t>
            </a:r>
            <a:r>
              <a:rPr lang="sr-Latn-RS" dirty="0"/>
              <a:t> baze podataka</a:t>
            </a:r>
          </a:p>
          <a:p>
            <a:r>
              <a:rPr lang="sr-Latn-RS" dirty="0"/>
              <a:t>Međutim, dve stvari i dalje nedostaju</a:t>
            </a:r>
          </a:p>
          <a:p>
            <a:r>
              <a:rPr lang="sr-Latn-RS" dirty="0"/>
              <a:t>Prvenstveno, nigde u aplikaciji nismo upotrebili samu klasu, i npr. zaista sačuvali ili pročitali neki podatak – još nemamo ništa</a:t>
            </a:r>
          </a:p>
          <a:p>
            <a:r>
              <a:rPr lang="sr-Latn-RS" dirty="0"/>
              <a:t>Druga stvar, još bitnija zapravo, je da čak i ako recimo dodamo neki objekat i sačuvamo ga, ti podaci ne bi bili sačuvani unutar naše </a:t>
            </a:r>
            <a:r>
              <a:rPr lang="sr-Latn-RS" i="1" dirty="0"/>
              <a:t>SQL</a:t>
            </a:r>
            <a:r>
              <a:rPr lang="sr-Latn-RS" dirty="0"/>
              <a:t> baze koju smo inače ranije instalirali</a:t>
            </a:r>
          </a:p>
          <a:p>
            <a:r>
              <a:rPr lang="sr-Latn-RS" i="1" dirty="0"/>
              <a:t>Entity Framework</a:t>
            </a:r>
            <a:r>
              <a:rPr lang="sr-Latn-RS" dirty="0"/>
              <a:t> ne zna, ni ne može da zna na koji server je potrebno da se povežemo, pa još gore, ne zna ni korisničko ime/lozinku sa kojom bi trebalo da se autentikuje i dobije pristup podacima</a:t>
            </a:r>
          </a:p>
          <a:p>
            <a:r>
              <a:rPr lang="sr-Latn-RS" dirty="0"/>
              <a:t>Za potrebe ove prezentacije, koristićemo administratorski nalog za pristup samoj bazi, mada, ovo se ne preporučuje, već treba svakoj aplikaciji napraviti nov nalog, i sa tim kredencijalima bi sama aplikacija trebala da se povezuje</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34</a:t>
            </a:fld>
            <a:endParaRPr lang="en-US"/>
          </a:p>
        </p:txBody>
      </p:sp>
    </p:spTree>
    <p:extLst>
      <p:ext uri="{BB962C8B-B14F-4D97-AF65-F5344CB8AC3E}">
        <p14:creationId xmlns:p14="http://schemas.microsoft.com/office/powerpoint/2010/main" val="157126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lstStyle/>
          <a:p>
            <a:r>
              <a:rPr lang="sr-Latn-RS" dirty="0"/>
              <a:t>Povezivanje sa bazom - </a:t>
            </a:r>
            <a:r>
              <a:rPr lang="sr-Latn-RS" i="1" dirty="0"/>
              <a:t>DbContext</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401511"/>
            <a:ext cx="8596668" cy="4639854"/>
          </a:xfrm>
        </p:spPr>
        <p:txBody>
          <a:bodyPr>
            <a:normAutofit/>
          </a:bodyPr>
          <a:lstStyle/>
          <a:p>
            <a:r>
              <a:rPr lang="sr-Latn-RS" dirty="0"/>
              <a:t>Administratorski nalog na </a:t>
            </a:r>
            <a:r>
              <a:rPr lang="sr-Latn-RS" i="1" dirty="0"/>
              <a:t>SQL</a:t>
            </a:r>
            <a:r>
              <a:rPr lang="sr-Latn-RS" dirty="0"/>
              <a:t> serveru uvek ima korisničko ime „</a:t>
            </a:r>
            <a:r>
              <a:rPr lang="sr-Latn-RS" i="1" dirty="0"/>
              <a:t>sa</a:t>
            </a:r>
            <a:r>
              <a:rPr lang="sr-Latn-RS" dirty="0"/>
              <a:t>“</a:t>
            </a:r>
          </a:p>
          <a:p>
            <a:r>
              <a:rPr lang="sr-Latn-RS" dirty="0"/>
              <a:t>Šifru smo podesili mi prilikom instalacije, a ona je „A1 b2 C3“</a:t>
            </a:r>
          </a:p>
          <a:p>
            <a:r>
              <a:rPr lang="sr-Latn-RS" dirty="0"/>
              <a:t>Potrebno je kroz konstruktor </a:t>
            </a:r>
            <a:r>
              <a:rPr lang="sr-Latn-RS" i="1" dirty="0"/>
              <a:t>AppDbContext</a:t>
            </a:r>
            <a:r>
              <a:rPr lang="sr-Latn-RS" dirty="0"/>
              <a:t> pozvati konstruktor osnovne klase </a:t>
            </a:r>
            <a:r>
              <a:rPr lang="sr-Latn-RS" i="1" dirty="0"/>
              <a:t>DbContext</a:t>
            </a:r>
            <a:r>
              <a:rPr lang="sr-Latn-RS" dirty="0"/>
              <a:t> prosleđujući mu string koji se inače naziva </a:t>
            </a:r>
            <a:r>
              <a:rPr lang="sr-Latn-RS" i="1" dirty="0"/>
              <a:t>ConnectionString</a:t>
            </a:r>
            <a:r>
              <a:rPr lang="sr-Latn-RS" dirty="0"/>
              <a:t>, a u sebi nosi informacije o samoj konekciji koju </a:t>
            </a:r>
            <a:r>
              <a:rPr lang="sr-Latn-RS" i="1" dirty="0"/>
              <a:t>Entity Framework</a:t>
            </a:r>
            <a:r>
              <a:rPr lang="sr-Latn-RS" dirty="0"/>
              <a:t> (</a:t>
            </a:r>
            <a:r>
              <a:rPr lang="sr-Latn-RS" i="1" dirty="0"/>
              <a:t>EF</a:t>
            </a:r>
            <a:r>
              <a:rPr lang="sr-Latn-RS" dirty="0"/>
              <a:t>) treba da uspostavi, gde su te informacije u obliku „ime</a:t>
            </a:r>
            <a:r>
              <a:rPr lang="en-US" dirty="0"/>
              <a:t>=</a:t>
            </a:r>
            <a:r>
              <a:rPr lang="en-US" dirty="0" err="1"/>
              <a:t>vrednost</a:t>
            </a:r>
            <a:r>
              <a:rPr lang="sr-Latn-RS" dirty="0"/>
              <a:t>“</a:t>
            </a:r>
            <a:r>
              <a:rPr lang="en-US" dirty="0"/>
              <a:t>, </a:t>
            </a:r>
            <a:r>
              <a:rPr lang="en-US" dirty="0" err="1"/>
              <a:t>odvojeni</a:t>
            </a:r>
            <a:r>
              <a:rPr lang="en-US" dirty="0"/>
              <a:t> ‘;’</a:t>
            </a:r>
            <a:r>
              <a:rPr lang="sr-Latn-RS" dirty="0"/>
              <a:t>:</a:t>
            </a:r>
          </a:p>
          <a:p>
            <a:pPr marL="800100" lvl="1" indent="-342900">
              <a:buFont typeface="+mj-lt"/>
              <a:buAutoNum type="arabicPeriod"/>
            </a:pPr>
            <a:r>
              <a:rPr lang="sr-Latn-RS" i="1" dirty="0"/>
              <a:t>Data Source</a:t>
            </a:r>
            <a:r>
              <a:rPr lang="sr-Latn-RS" dirty="0"/>
              <a:t> – praktično predstavlja ime servera na kog treba </a:t>
            </a:r>
            <a:r>
              <a:rPr lang="sr-Latn-RS" i="1" dirty="0"/>
              <a:t>EF</a:t>
            </a:r>
            <a:r>
              <a:rPr lang="sr-Latn-RS" dirty="0"/>
              <a:t> da se poveže; u našem slučaju, to je ime naše mašine, a ime se može pronaći desnim klikom na </a:t>
            </a:r>
            <a:r>
              <a:rPr lang="sr-Latn-RS" i="1" dirty="0"/>
              <a:t>This PC</a:t>
            </a:r>
            <a:r>
              <a:rPr lang="sr-Latn-RS" dirty="0"/>
              <a:t> na </a:t>
            </a:r>
            <a:r>
              <a:rPr lang="sr-Latn-RS" i="1" dirty="0"/>
              <a:t>Desktop</a:t>
            </a:r>
            <a:r>
              <a:rPr lang="sr-Latn-RS" dirty="0"/>
              <a:t>-u, zatim izborom opcije </a:t>
            </a:r>
            <a:r>
              <a:rPr lang="sr-Latn-RS" i="1" dirty="0"/>
              <a:t>Properties</a:t>
            </a:r>
            <a:r>
              <a:rPr lang="sr-Latn-RS" dirty="0"/>
              <a:t>; drugi način je odlaskom u </a:t>
            </a:r>
            <a:r>
              <a:rPr lang="sr-Latn-RS" i="1" dirty="0"/>
              <a:t>Settings </a:t>
            </a:r>
            <a:r>
              <a:rPr lang="en-US" i="1" dirty="0"/>
              <a:t>&gt; System &gt; About</a:t>
            </a:r>
            <a:r>
              <a:rPr lang="en-US" dirty="0"/>
              <a:t>; </a:t>
            </a:r>
            <a:r>
              <a:rPr lang="sr-Latn-RS" dirty="0"/>
              <a:t>ime će biti ispisano pod </a:t>
            </a:r>
            <a:r>
              <a:rPr lang="sr-Latn-RS" i="1" dirty="0"/>
              <a:t>Device name</a:t>
            </a:r>
            <a:endParaRPr lang="sr-Latn-RS" dirty="0"/>
          </a:p>
          <a:p>
            <a:pPr marL="800100" lvl="1" indent="-342900">
              <a:buFont typeface="+mj-lt"/>
              <a:buAutoNum type="arabicPeriod"/>
            </a:pPr>
            <a:r>
              <a:rPr lang="sr-Latn-RS" i="1" dirty="0"/>
              <a:t>Initial Catalog</a:t>
            </a:r>
            <a:r>
              <a:rPr lang="sr-Latn-RS" dirty="0"/>
              <a:t> – predstavlja ime same baze koju će </a:t>
            </a:r>
            <a:r>
              <a:rPr lang="sr-Latn-RS" i="1" dirty="0"/>
              <a:t>EF</a:t>
            </a:r>
            <a:r>
              <a:rPr lang="sr-Latn-RS" dirty="0"/>
              <a:t> koristiti, ili kreirati ukoliko ne postoji; ime može biti proizvoljno, ali ćemo bazu ovde nazvati </a:t>
            </a:r>
            <a:r>
              <a:rPr lang="sr-Latn-RS" i="1" dirty="0"/>
              <a:t>StarwoodDB</a:t>
            </a:r>
            <a:endParaRPr lang="sr-Latn-RS" dirty="0"/>
          </a:p>
          <a:p>
            <a:pPr marL="800100" lvl="1" indent="-342900">
              <a:buFont typeface="+mj-lt"/>
              <a:buAutoNum type="arabicPeriod"/>
            </a:pPr>
            <a:r>
              <a:rPr lang="sr-Latn-RS" i="1" dirty="0"/>
              <a:t>User ID</a:t>
            </a:r>
            <a:r>
              <a:rPr lang="sr-Latn-RS" dirty="0"/>
              <a:t> – korisničko ime, koje je u našem slučaju „sa“</a:t>
            </a:r>
          </a:p>
          <a:p>
            <a:pPr marL="800100" lvl="1" indent="-342900">
              <a:buFont typeface="+mj-lt"/>
              <a:buAutoNum type="arabicPeriod"/>
            </a:pPr>
            <a:r>
              <a:rPr lang="sr-Latn-RS" i="1" dirty="0"/>
              <a:t>Password</a:t>
            </a:r>
            <a:r>
              <a:rPr lang="sr-Latn-RS" dirty="0"/>
              <a:t> – lozinka za dati nalog, u našem slučaju „A1 b2 C3“</a:t>
            </a:r>
            <a:endParaRPr lang="sr-Latn-RS" i="1" dirty="0"/>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35</a:t>
            </a:fld>
            <a:endParaRPr lang="en-US"/>
          </a:p>
        </p:txBody>
      </p:sp>
    </p:spTree>
    <p:extLst>
      <p:ext uri="{BB962C8B-B14F-4D97-AF65-F5344CB8AC3E}">
        <p14:creationId xmlns:p14="http://schemas.microsoft.com/office/powerpoint/2010/main" val="266213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2ADD4DC-7CBA-26F5-11DC-2E66037058C2}"/>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B2553603-CB7C-44DC-0B6C-662BF582E2C5}"/>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8976F052-B9E7-C927-ADBA-A127554DC1F1}"/>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3DDFFEC0-9008-E28C-1886-6831E2378CF7}"/>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36</a:t>
            </a:fld>
            <a:endParaRPr lang="en-US">
              <a:solidFill>
                <a:srgbClr val="FFFFFF"/>
              </a:solidFill>
            </a:endParaRPr>
          </a:p>
        </p:txBody>
      </p:sp>
    </p:spTree>
    <p:extLst>
      <p:ext uri="{BB962C8B-B14F-4D97-AF65-F5344CB8AC3E}">
        <p14:creationId xmlns:p14="http://schemas.microsoft.com/office/powerpoint/2010/main" val="743516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normAutofit/>
          </a:bodyPr>
          <a:lstStyle/>
          <a:p>
            <a:r>
              <a:rPr lang="sr-Latn-RS" dirty="0"/>
              <a:t>Oslobađanje resursa</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538243"/>
            <a:ext cx="8596668" cy="4503122"/>
          </a:xfrm>
        </p:spPr>
        <p:txBody>
          <a:bodyPr>
            <a:normAutofit/>
          </a:bodyPr>
          <a:lstStyle/>
          <a:p>
            <a:r>
              <a:rPr lang="sr-Latn-RS" dirty="0"/>
              <a:t>Kada se kreira objekat </a:t>
            </a:r>
            <a:r>
              <a:rPr lang="sr-Latn-RS" i="1" dirty="0"/>
              <a:t>AppDbContext</a:t>
            </a:r>
            <a:r>
              <a:rPr lang="sr-Latn-RS" dirty="0"/>
              <a:t> klase, za povezivanje sa bazom podataka, neophodno je da zauzme tzv. </a:t>
            </a:r>
            <a:r>
              <a:rPr lang="sr-Latn-RS" i="1" dirty="0"/>
              <a:t>unmanaged</a:t>
            </a:r>
            <a:r>
              <a:rPr lang="sr-Latn-RS" dirty="0"/>
              <a:t> resurse koje ipak jezik </a:t>
            </a:r>
            <a:r>
              <a:rPr lang="sr-Latn-RS" i="1" dirty="0"/>
              <a:t>C#</a:t>
            </a:r>
            <a:r>
              <a:rPr lang="sr-Latn-RS" dirty="0"/>
              <a:t> nije u mogućnosti da oslobodi u momentu kada se objekat više ne koristi, pa je za to neophodno svugde u kodu pozivati </a:t>
            </a:r>
            <a:r>
              <a:rPr lang="sr-Latn-RS" i="1" dirty="0"/>
              <a:t>.Dispose()</a:t>
            </a:r>
            <a:r>
              <a:rPr lang="sr-Latn-RS" dirty="0"/>
              <a:t> metodu</a:t>
            </a:r>
          </a:p>
          <a:p>
            <a:r>
              <a:rPr lang="sr-Latn-RS" dirty="0"/>
              <a:t>Ipak, postoji drugi način kako možemo da obezbedimo da se ova metoda uvek pozove a da je ne moramo ručno zvati, a to je korišćenjem </a:t>
            </a:r>
            <a:r>
              <a:rPr lang="sr-Latn-RS" i="1" dirty="0"/>
              <a:t>destructor</a:t>
            </a:r>
            <a:r>
              <a:rPr lang="sr-Latn-RS" dirty="0"/>
              <a:t>-a, koji se u jeziku </a:t>
            </a:r>
            <a:r>
              <a:rPr lang="sr-Latn-RS" i="1" dirty="0"/>
              <a:t>C#</a:t>
            </a:r>
            <a:r>
              <a:rPr lang="sr-Latn-RS" dirty="0"/>
              <a:t> zapravo nazivaju </a:t>
            </a:r>
            <a:r>
              <a:rPr lang="sr-Latn-RS" i="1" dirty="0"/>
              <a:t>finalizers</a:t>
            </a:r>
            <a:endParaRPr lang="sr-Latn-RS" dirty="0"/>
          </a:p>
          <a:p>
            <a:r>
              <a:rPr lang="sr-Latn-RS" dirty="0"/>
              <a:t>Ovo ipak nije najoptimalniji način kako bismo oslobađali resurse, no, predstavlja veoma jednostavan mehanizam</a:t>
            </a:r>
          </a:p>
          <a:p>
            <a:r>
              <a:rPr lang="sr-Latn-RS" dirty="0"/>
              <a:t>Pravilnije bi bilo koristiti </a:t>
            </a:r>
            <a:r>
              <a:rPr lang="sr-Latn-RS" i="1" dirty="0"/>
              <a:t>using resource</a:t>
            </a:r>
            <a:r>
              <a:rPr lang="sr-Latn-RS" dirty="0"/>
              <a:t> direktivu pri kreiranju objekata </a:t>
            </a:r>
            <a:r>
              <a:rPr lang="sr-Latn-RS" i="1" dirty="0"/>
              <a:t>AppDbContext</a:t>
            </a:r>
            <a:r>
              <a:rPr lang="sr-Latn-RS" dirty="0"/>
              <a:t>, koje su u stanju da u momentima kada se objekat više neće koristiti same pozovu </a:t>
            </a:r>
            <a:r>
              <a:rPr lang="sr-Latn-RS" i="1" dirty="0"/>
              <a:t>.Dispose()</a:t>
            </a:r>
            <a:r>
              <a:rPr lang="sr-Latn-RS" dirty="0"/>
              <a:t> metodu, ali ćemo za sada preskočiti ovaj </a:t>
            </a:r>
            <a:r>
              <a:rPr lang="sr-Latn-RS" u="sng" dirty="0"/>
              <a:t>mnogo</a:t>
            </a:r>
            <a:r>
              <a:rPr lang="sr-Latn-RS" dirty="0"/>
              <a:t> pravilniji način korišćenja</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37</a:t>
            </a:fld>
            <a:endParaRPr lang="en-US"/>
          </a:p>
        </p:txBody>
      </p:sp>
    </p:spTree>
    <p:extLst>
      <p:ext uri="{BB962C8B-B14F-4D97-AF65-F5344CB8AC3E}">
        <p14:creationId xmlns:p14="http://schemas.microsoft.com/office/powerpoint/2010/main" val="309368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4" name="Straight Connector 4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4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5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Isosceles Triangle 5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5" name="Rectangle 5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8" name="Straight Connector 5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Isosceles Triangle 6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Isosceles Triangle 6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Isosceles Triangle 6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68" name="Rectangle 6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AFC8DFF-EF0E-E23F-1705-3F69E095263C}"/>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A7D307D1-E161-CE6F-EB2B-BF07FB70D470}"/>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D81E6022-E933-68E4-823F-0CB2E36CF191}"/>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79927DB2-C919-BD88-D5CD-52CB5B0B0C53}"/>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38</a:t>
            </a:fld>
            <a:endParaRPr lang="en-US">
              <a:solidFill>
                <a:srgbClr val="FFFFFF"/>
              </a:solidFill>
            </a:endParaRPr>
          </a:p>
        </p:txBody>
      </p:sp>
    </p:spTree>
    <p:extLst>
      <p:ext uri="{BB962C8B-B14F-4D97-AF65-F5344CB8AC3E}">
        <p14:creationId xmlns:p14="http://schemas.microsoft.com/office/powerpoint/2010/main" val="21873258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normAutofit/>
          </a:bodyPr>
          <a:lstStyle/>
          <a:p>
            <a:r>
              <a:rPr lang="sr-Latn-RS" dirty="0"/>
              <a:t>Dodavanje inicijalnih podataka</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495514"/>
            <a:ext cx="8596668" cy="4545851"/>
          </a:xfrm>
        </p:spPr>
        <p:txBody>
          <a:bodyPr>
            <a:normAutofit lnSpcReduction="10000"/>
          </a:bodyPr>
          <a:lstStyle/>
          <a:p>
            <a:r>
              <a:rPr lang="sr-Latn-RS" dirty="0"/>
              <a:t>U ranijim primerima i kontrolerima, kada smo koristili bilo podatke u memoriji, tekstualne datoteke, ili </a:t>
            </a:r>
            <a:r>
              <a:rPr lang="sr-Latn-RS" i="1" dirty="0"/>
              <a:t>XML</a:t>
            </a:r>
            <a:r>
              <a:rPr lang="sr-Latn-RS" dirty="0"/>
              <a:t> datoteke, imali smo već definisane podatke koje smo čitali i vraćali kroz odgovore</a:t>
            </a:r>
          </a:p>
          <a:p>
            <a:r>
              <a:rPr lang="sr-Latn-RS" dirty="0"/>
              <a:t>Iako nam </a:t>
            </a:r>
            <a:r>
              <a:rPr lang="sr-Latn-RS" i="1" dirty="0"/>
              <a:t>EF</a:t>
            </a:r>
            <a:r>
              <a:rPr lang="sr-Latn-RS" dirty="0"/>
              <a:t> kao </a:t>
            </a:r>
            <a:r>
              <a:rPr lang="sr-Latn-RS" i="1" dirty="0"/>
              <a:t>ORM</a:t>
            </a:r>
            <a:r>
              <a:rPr lang="sr-Latn-RS" dirty="0"/>
              <a:t> sam kreira bazu i tabele (primetite da ni u jednom momentu nismo baratali sa </a:t>
            </a:r>
            <a:r>
              <a:rPr lang="sr-Latn-RS" i="1" dirty="0"/>
              <a:t>SQL</a:t>
            </a:r>
            <a:r>
              <a:rPr lang="sr-Latn-RS" dirty="0"/>
              <a:t>-om – niti ćemo!), ipak, te tabele će biti prazne (analogija kao da smo kreirali </a:t>
            </a:r>
            <a:r>
              <a:rPr lang="sr-Latn-RS" i="1" dirty="0"/>
              <a:t>.txt</a:t>
            </a:r>
            <a:r>
              <a:rPr lang="sr-Latn-RS" dirty="0"/>
              <a:t> datoteku koja je prazna!)</a:t>
            </a:r>
          </a:p>
          <a:p>
            <a:r>
              <a:rPr lang="sr-Latn-RS" dirty="0"/>
              <a:t>Inicijalne podatke možemo recimo dodati u konstruktoru same </a:t>
            </a:r>
            <a:r>
              <a:rPr lang="sr-Latn-RS" i="1" dirty="0"/>
              <a:t>AppDbContext</a:t>
            </a:r>
            <a:r>
              <a:rPr lang="sr-Latn-RS" dirty="0"/>
              <a:t> klase, međutim, treba voditi računa da će se taj kod izvršavati praktično pri </a:t>
            </a:r>
            <a:r>
              <a:rPr lang="sr-Latn-RS" u="sng" dirty="0"/>
              <a:t>svakom</a:t>
            </a:r>
            <a:r>
              <a:rPr lang="sr-Latn-RS" dirty="0"/>
              <a:t> novom kreiranju objekata </a:t>
            </a:r>
            <a:r>
              <a:rPr lang="sr-Latn-RS" i="1" dirty="0"/>
              <a:t>AppDbContext</a:t>
            </a:r>
            <a:r>
              <a:rPr lang="sr-Latn-RS" dirty="0"/>
              <a:t> klase</a:t>
            </a:r>
          </a:p>
          <a:p>
            <a:r>
              <a:rPr lang="sr-Latn-RS" dirty="0"/>
              <a:t>Međutim, nama dodavanje inicijalnih podataka treba samo u momentima kada </a:t>
            </a:r>
            <a:r>
              <a:rPr lang="sr-Latn-RS" i="1" dirty="0"/>
              <a:t>EF</a:t>
            </a:r>
            <a:r>
              <a:rPr lang="sr-Latn-RS" dirty="0"/>
              <a:t> zapravo kreira bazu – ukoliko ona već postoji, nema potrebe ni dodavati inicijalne podatke</a:t>
            </a:r>
          </a:p>
          <a:p>
            <a:r>
              <a:rPr lang="sr-Latn-RS" dirty="0"/>
              <a:t>Inače, inicijalni podaci nam služe samo za testiranje aplikacije, i naredni kod koji praktično dodaje ove podatke bi trebalo skloniti u momentima kada se aplikacija završi i recimo dostavlja korisnicima na korišćenje!</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39</a:t>
            </a:fld>
            <a:endParaRPr lang="en-US"/>
          </a:p>
        </p:txBody>
      </p:sp>
    </p:spTree>
    <p:extLst>
      <p:ext uri="{BB962C8B-B14F-4D97-AF65-F5344CB8AC3E}">
        <p14:creationId xmlns:p14="http://schemas.microsoft.com/office/powerpoint/2010/main" val="234235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lstStyle/>
          <a:p>
            <a:r>
              <a:rPr lang="sr-Latn-RS" dirty="0"/>
              <a:t>Relacioni model podataka</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683521"/>
            <a:ext cx="8596668" cy="4357842"/>
          </a:xfrm>
        </p:spPr>
        <p:txBody>
          <a:bodyPr/>
          <a:lstStyle/>
          <a:p>
            <a:r>
              <a:rPr lang="sr-Latn-RS" dirty="0"/>
              <a:t>Podaci se u </a:t>
            </a:r>
            <a:r>
              <a:rPr lang="sr-Latn-RS" i="1" dirty="0"/>
              <a:t>SQL</a:t>
            </a:r>
            <a:r>
              <a:rPr lang="sr-Latn-RS" dirty="0"/>
              <a:t> bazama dakle čuvaju u </a:t>
            </a:r>
            <a:r>
              <a:rPr lang="sr-Latn-RS" u="sng" dirty="0"/>
              <a:t>relacionom</a:t>
            </a:r>
            <a:r>
              <a:rPr lang="sr-Latn-RS" dirty="0"/>
              <a:t> formatu</a:t>
            </a:r>
          </a:p>
          <a:p>
            <a:r>
              <a:rPr lang="sr-Latn-RS" dirty="0"/>
              <a:t>U ovakvom formatu, podaci se čuvju u vidu </a:t>
            </a:r>
            <a:r>
              <a:rPr lang="sr-Latn-RS" u="sng" dirty="0"/>
              <a:t>tabela</a:t>
            </a:r>
            <a:r>
              <a:rPr lang="sr-Latn-RS" dirty="0"/>
              <a:t>, koje su sačinjene od redova i kolona</a:t>
            </a:r>
          </a:p>
          <a:p>
            <a:r>
              <a:rPr lang="sr-Latn-RS" dirty="0"/>
              <a:t>Bitno je da u ćelijama tabela ne može da stoji kompleksan podatak, već mora da bude jednstavan (prost)</a:t>
            </a:r>
          </a:p>
          <a:p>
            <a:r>
              <a:rPr lang="sr-Latn-RS" dirty="0"/>
              <a:t>Da se izgrade kompleksniji podaci, često za to je neophodno postojanje više tabela koje međusobno, često po nekom ključu, referenciraju jedne na druge</a:t>
            </a:r>
          </a:p>
          <a:p>
            <a:r>
              <a:rPr lang="sr-Latn-RS" dirty="0"/>
              <a:t>Upravo to referenciranje predstavlja neki vid relacije (veze) između podataka, pa se zato i sam format zove relacioni (engl. </a:t>
            </a:r>
            <a:r>
              <a:rPr lang="sr-Latn-RS" i="1" dirty="0"/>
              <a:t>relational</a:t>
            </a:r>
            <a:r>
              <a:rPr lang="sr-Latn-RS" dirty="0"/>
              <a:t>)</a:t>
            </a:r>
          </a:p>
          <a:p>
            <a:r>
              <a:rPr lang="sr-Latn-RS" dirty="0"/>
              <a:t>Jedna tabela praktično predstavlja </a:t>
            </a:r>
            <a:r>
              <a:rPr lang="sr-Latn-RS" u="sng" dirty="0"/>
              <a:t>entitet</a:t>
            </a:r>
            <a:r>
              <a:rPr lang="sr-Latn-RS" dirty="0"/>
              <a:t>, čije kolone definišu </a:t>
            </a:r>
            <a:r>
              <a:rPr lang="sr-Latn-RS" u="sng" dirty="0"/>
              <a:t>atribute</a:t>
            </a:r>
            <a:r>
              <a:rPr lang="sr-Latn-RS" dirty="0"/>
              <a:t> samog entiteta, dok su redovi konkretne </a:t>
            </a:r>
            <a:r>
              <a:rPr lang="sr-Latn-RS" u="sng" dirty="0"/>
              <a:t>instance</a:t>
            </a:r>
            <a:r>
              <a:rPr lang="sr-Latn-RS" dirty="0"/>
              <a:t> samog entiteta</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4</a:t>
            </a:fld>
            <a:endParaRPr lang="en-US"/>
          </a:p>
        </p:txBody>
      </p:sp>
    </p:spTree>
    <p:extLst>
      <p:ext uri="{BB962C8B-B14F-4D97-AF65-F5344CB8AC3E}">
        <p14:creationId xmlns:p14="http://schemas.microsoft.com/office/powerpoint/2010/main" val="317479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normAutofit/>
          </a:bodyPr>
          <a:lstStyle/>
          <a:p>
            <a:r>
              <a:rPr lang="sr-Latn-RS" dirty="0"/>
              <a:t>Dodavanje inicijalnih podataka</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495514"/>
            <a:ext cx="8596668" cy="4545851"/>
          </a:xfrm>
        </p:spPr>
        <p:txBody>
          <a:bodyPr>
            <a:normAutofit/>
          </a:bodyPr>
          <a:lstStyle/>
          <a:p>
            <a:r>
              <a:rPr lang="sr-Latn-RS" dirty="0"/>
              <a:t>Srećom, </a:t>
            </a:r>
            <a:r>
              <a:rPr lang="sr-Latn-RS" i="1" dirty="0"/>
              <a:t>EF</a:t>
            </a:r>
            <a:r>
              <a:rPr lang="sr-Latn-RS" dirty="0"/>
              <a:t> nam kroz </a:t>
            </a:r>
            <a:r>
              <a:rPr lang="sr-Latn-RS" i="1" dirty="0"/>
              <a:t>DbContext</a:t>
            </a:r>
            <a:r>
              <a:rPr lang="sr-Latn-RS" dirty="0"/>
              <a:t> klasu od koje nasleđujemo daje mogućnost upravo ispitivanja da li baza podataka zaista postoji, pa ukoliko ne postoji, možemo dodati naše inicijalne lažne (odnosno </a:t>
            </a:r>
            <a:r>
              <a:rPr lang="sr-Latn-RS" i="1" dirty="0"/>
              <a:t>mock</a:t>
            </a:r>
            <a:r>
              <a:rPr lang="sr-Latn-RS" dirty="0"/>
              <a:t>, ili </a:t>
            </a:r>
            <a:r>
              <a:rPr lang="sr-Latn-RS" i="1" dirty="0"/>
              <a:t>dummy</a:t>
            </a:r>
            <a:r>
              <a:rPr lang="sr-Latn-RS" dirty="0"/>
              <a:t>) podatke</a:t>
            </a:r>
          </a:p>
          <a:p>
            <a:r>
              <a:rPr lang="sr-Latn-RS" dirty="0"/>
              <a:t>Kada se ovi podaci dodaju, </a:t>
            </a:r>
            <a:r>
              <a:rPr lang="sr-Latn-RS" i="1" dirty="0"/>
              <a:t>EF</a:t>
            </a:r>
            <a:r>
              <a:rPr lang="sr-Latn-RS" dirty="0"/>
              <a:t> će kreirati bazu zajedno sa tim podacima, pa kada se ponovo napravi objekat </a:t>
            </a:r>
            <a:r>
              <a:rPr lang="sr-Latn-RS" i="1" dirty="0"/>
              <a:t>AppDbContext</a:t>
            </a:r>
            <a:r>
              <a:rPr lang="sr-Latn-RS" dirty="0"/>
              <a:t> klase, baza će već postojati zajedno sa prethodno dodatim podacima, i u tom momentu, nema potrebe ponovo ih dodavati</a:t>
            </a:r>
          </a:p>
          <a:p>
            <a:r>
              <a:rPr lang="sr-Latn-RS" dirty="0"/>
              <a:t>Možemo npr. da napravimo privatnu metodu unutar </a:t>
            </a:r>
            <a:r>
              <a:rPr lang="sr-Latn-RS" i="1" dirty="0"/>
              <a:t>AppDbContext</a:t>
            </a:r>
            <a:r>
              <a:rPr lang="sr-Latn-RS" dirty="0"/>
              <a:t> klase, </a:t>
            </a:r>
            <a:r>
              <a:rPr lang="sr-Latn-RS" i="1" dirty="0"/>
              <a:t>InsertInitialMockData()</a:t>
            </a:r>
            <a:r>
              <a:rPr lang="sr-Latn-RS" dirty="0"/>
              <a:t>, koju bismo pozvali iz konstruktora </a:t>
            </a:r>
            <a:r>
              <a:rPr lang="sr-Latn-RS" u="sng" dirty="0"/>
              <a:t>pod uslovom da baza ne postoji</a:t>
            </a:r>
            <a:endParaRPr lang="sr-Latn-RS" dirty="0"/>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40</a:t>
            </a:fld>
            <a:endParaRPr lang="en-US"/>
          </a:p>
        </p:txBody>
      </p:sp>
    </p:spTree>
    <p:extLst>
      <p:ext uri="{BB962C8B-B14F-4D97-AF65-F5344CB8AC3E}">
        <p14:creationId xmlns:p14="http://schemas.microsoft.com/office/powerpoint/2010/main" val="157132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DC17685-D33A-CEDA-9A0C-2BE55779B59D}"/>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4DD103DE-5D0F-92BE-E6B6-44A215F607D2}"/>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FE012303-EB9E-5E34-B431-447CD898DB0B}"/>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0384F2EE-789D-E92B-2562-BCCEC63BC496}"/>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41</a:t>
            </a:fld>
            <a:endParaRPr lang="en-US">
              <a:solidFill>
                <a:srgbClr val="FFFFFF"/>
              </a:solidFill>
            </a:endParaRPr>
          </a:p>
        </p:txBody>
      </p:sp>
    </p:spTree>
    <p:extLst>
      <p:ext uri="{BB962C8B-B14F-4D97-AF65-F5344CB8AC3E}">
        <p14:creationId xmlns:p14="http://schemas.microsoft.com/office/powerpoint/2010/main" val="30738191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normAutofit/>
          </a:bodyPr>
          <a:lstStyle/>
          <a:p>
            <a:r>
              <a:rPr lang="sr-Latn-RS" dirty="0"/>
              <a:t>Dodavanje inicijalnih podataka</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403928"/>
            <a:ext cx="8596668" cy="4637438"/>
          </a:xfrm>
        </p:spPr>
        <p:txBody>
          <a:bodyPr>
            <a:normAutofit/>
          </a:bodyPr>
          <a:lstStyle/>
          <a:p>
            <a:r>
              <a:rPr lang="sr-Latn-RS" dirty="0"/>
              <a:t>Na narednom slajdu, radi čitljivosti, unutar </a:t>
            </a:r>
            <a:r>
              <a:rPr lang="sr-Latn-RS" i="1" dirty="0"/>
              <a:t>InsertInitialMockData()</a:t>
            </a:r>
            <a:r>
              <a:rPr lang="sr-Latn-RS" dirty="0"/>
              <a:t> biće kreiran samo jedan </a:t>
            </a:r>
            <a:r>
              <a:rPr lang="sr-Latn-RS" i="1" dirty="0"/>
              <a:t>Movie</a:t>
            </a:r>
            <a:r>
              <a:rPr lang="sr-Latn-RS" dirty="0"/>
              <a:t> objekat čisto radi predstave na koji način se nov objekat, pa makar bio </a:t>
            </a:r>
            <a:r>
              <a:rPr lang="sr-Latn-RS" i="1" dirty="0"/>
              <a:t>hardcode</a:t>
            </a:r>
            <a:r>
              <a:rPr lang="sr-Latn-RS" dirty="0"/>
              <a:t>-ovan i lažan, može ubaciti u bazu</a:t>
            </a:r>
          </a:p>
          <a:p>
            <a:r>
              <a:rPr lang="sr-Latn-RS" dirty="0"/>
              <a:t>U propratnom primeru, ipak, pronaći ćete kreiranje objekata 10 filmova, sa istim podacima koje smo zapravo imali i u V4 naše aplikacije</a:t>
            </a:r>
          </a:p>
          <a:p>
            <a:r>
              <a:rPr lang="sr-Latn-RS" dirty="0"/>
              <a:t>Ukoliko pratite prezentaciju i radite na vašem projektu, slobodno kreirajte 1 ili 2 filma ručno, a ostale kopirajte jer jer princip isti</a:t>
            </a:r>
          </a:p>
          <a:p>
            <a:r>
              <a:rPr lang="sr-Latn-RS" dirty="0"/>
              <a:t>Kako bi se ubacili (engl. </a:t>
            </a:r>
            <a:r>
              <a:rPr lang="sr-Latn-RS" i="1" dirty="0"/>
              <a:t>INSERT</a:t>
            </a:r>
            <a:r>
              <a:rPr lang="sr-Latn-RS" dirty="0"/>
              <a:t>) novi podaci, potrebno je novokreirani </a:t>
            </a:r>
            <a:r>
              <a:rPr lang="sr-Latn-RS" i="1" dirty="0"/>
              <a:t>Movie</a:t>
            </a:r>
            <a:r>
              <a:rPr lang="sr-Latn-RS" dirty="0"/>
              <a:t> objekat ubaciti u svoj </a:t>
            </a:r>
            <a:r>
              <a:rPr lang="sr-Latn-RS" i="1" dirty="0"/>
              <a:t>DbSet</a:t>
            </a:r>
            <a:r>
              <a:rPr lang="sr-Latn-RS" dirty="0"/>
              <a:t>, tj. </a:t>
            </a:r>
            <a:r>
              <a:rPr lang="sr-Latn-RS" i="1" dirty="0"/>
              <a:t>Movies</a:t>
            </a:r>
            <a:r>
              <a:rPr lang="sr-Latn-RS" dirty="0"/>
              <a:t>, jednostavnim pozivom </a:t>
            </a:r>
            <a:r>
              <a:rPr lang="sr-Latn-RS" i="1" dirty="0"/>
              <a:t>.Add()</a:t>
            </a:r>
            <a:r>
              <a:rPr lang="sr-Latn-RS" dirty="0"/>
              <a:t> metode</a:t>
            </a:r>
          </a:p>
          <a:p>
            <a:r>
              <a:rPr lang="sr-Latn-RS" dirty="0"/>
              <a:t>Kada se napravi neka promena u podacima, bilo da je dodat nov podatak kao upravo objašnjeno, ili se neki objekat izmeni (što rezultuje </a:t>
            </a:r>
            <a:r>
              <a:rPr lang="sr-Latn-RS" i="1" dirty="0"/>
              <a:t>UPDATE</a:t>
            </a:r>
            <a:r>
              <a:rPr lang="sr-Latn-RS" dirty="0"/>
              <a:t>-u na </a:t>
            </a:r>
            <a:r>
              <a:rPr lang="sr-Latn-RS" i="1" dirty="0"/>
              <a:t>SQL</a:t>
            </a:r>
            <a:r>
              <a:rPr lang="sr-Latn-RS" dirty="0"/>
              <a:t> strani), potrebno je nad objektom </a:t>
            </a:r>
            <a:r>
              <a:rPr lang="sr-Latn-RS" i="1" dirty="0"/>
              <a:t>AppDbContext</a:t>
            </a:r>
            <a:r>
              <a:rPr lang="sr-Latn-RS" dirty="0"/>
              <a:t> pozvati </a:t>
            </a:r>
            <a:r>
              <a:rPr lang="sr-Latn-RS" i="1" dirty="0"/>
              <a:t>SaveChanges()</a:t>
            </a:r>
            <a:r>
              <a:rPr lang="sr-Latn-RS" dirty="0"/>
              <a:t> metodu, kako bi </a:t>
            </a:r>
            <a:r>
              <a:rPr lang="sr-Latn-RS" i="1" dirty="0"/>
              <a:t>EF</a:t>
            </a:r>
            <a:r>
              <a:rPr lang="sr-Latn-RS" dirty="0"/>
              <a:t> same promene zaista i sačuvau unutar tabela</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42</a:t>
            </a:fld>
            <a:endParaRPr lang="en-US"/>
          </a:p>
        </p:txBody>
      </p:sp>
    </p:spTree>
    <p:extLst>
      <p:ext uri="{BB962C8B-B14F-4D97-AF65-F5344CB8AC3E}">
        <p14:creationId xmlns:p14="http://schemas.microsoft.com/office/powerpoint/2010/main" val="73706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0BA83FB-47DD-91FF-E48A-A98AEC169AC8}"/>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A96D1C7B-1F1B-99DD-6C49-3829ED1E7363}"/>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4E8CD2A6-D808-0BCD-020B-CD822A258D76}"/>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DDB5A14B-F979-840A-ABE0-FB8F82382732}"/>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43</a:t>
            </a:fld>
            <a:endParaRPr lang="en-US">
              <a:solidFill>
                <a:srgbClr val="FFFFFF"/>
              </a:solidFill>
            </a:endParaRPr>
          </a:p>
        </p:txBody>
      </p:sp>
    </p:spTree>
    <p:extLst>
      <p:ext uri="{BB962C8B-B14F-4D97-AF65-F5344CB8AC3E}">
        <p14:creationId xmlns:p14="http://schemas.microsoft.com/office/powerpoint/2010/main" val="33774443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4" name="Straight Connector 7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Isosceles Triangle 7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Isosceles Triangle 8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Isosceles Triangle 8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85" name="Rectangle 8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8" name="Straight Connector 8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1" name="Isosceles Triangle 9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5" name="Isosceles Triangle 9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6" name="Isosceles Triangle 9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98" name="Rectangle 9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8DA3430-862F-828C-AE44-9CFF5DA4A200}"/>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2A027C44-0892-7CC1-820C-5DFD92454DA5}"/>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24C4E51E-7287-55D4-0D4A-74C7C19EA3A4}"/>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74667CB2-7060-B175-B7D8-EDA20EC68ECB}"/>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44</a:t>
            </a:fld>
            <a:endParaRPr lang="en-US">
              <a:solidFill>
                <a:srgbClr val="FFFFFF"/>
              </a:solidFill>
            </a:endParaRPr>
          </a:p>
        </p:txBody>
      </p:sp>
    </p:spTree>
    <p:extLst>
      <p:ext uri="{BB962C8B-B14F-4D97-AF65-F5344CB8AC3E}">
        <p14:creationId xmlns:p14="http://schemas.microsoft.com/office/powerpoint/2010/main" val="8469117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normAutofit/>
          </a:bodyPr>
          <a:lstStyle/>
          <a:p>
            <a:r>
              <a:rPr lang="sr-Latn-RS" dirty="0"/>
              <a:t>Povezivanje sa bazom - </a:t>
            </a:r>
            <a:r>
              <a:rPr lang="sr-Latn-RS" i="1" dirty="0"/>
              <a:t>DbContext</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734796"/>
            <a:ext cx="8596668" cy="4306570"/>
          </a:xfrm>
        </p:spPr>
        <p:txBody>
          <a:bodyPr>
            <a:normAutofit/>
          </a:bodyPr>
          <a:lstStyle/>
          <a:p>
            <a:r>
              <a:rPr lang="en-US" dirty="0" err="1"/>
              <a:t>Sada</a:t>
            </a:r>
            <a:r>
              <a:rPr lang="en-US" dirty="0"/>
              <a:t>, </a:t>
            </a:r>
            <a:r>
              <a:rPr lang="sr-Latn-RS" dirty="0"/>
              <a:t>u potpunosti je spreman kod za rad sa bazom podataka</a:t>
            </a:r>
          </a:p>
          <a:p>
            <a:r>
              <a:rPr lang="sr-Latn-RS" dirty="0"/>
              <a:t>Međutim, još uvek, ovaj kod nije pozvan, niti su podaci upotrebljeni</a:t>
            </a:r>
          </a:p>
          <a:p>
            <a:r>
              <a:rPr lang="sr-Latn-RS" dirty="0"/>
              <a:t>Donekle, to je kao kada smo imali slučaj </a:t>
            </a:r>
            <a:r>
              <a:rPr lang="sr-Latn-RS" i="1" dirty="0"/>
              <a:t>XML</a:t>
            </a:r>
            <a:r>
              <a:rPr lang="sr-Latn-RS" dirty="0"/>
              <a:t> dokumenta, gde se nalaze stvarni podaci, ali ih niko ne koristi – slično se može reći i za </a:t>
            </a:r>
            <a:r>
              <a:rPr lang="sr-Latn-RS" i="1" dirty="0"/>
              <a:t>.txt</a:t>
            </a:r>
            <a:r>
              <a:rPr lang="sr-Latn-RS" dirty="0"/>
              <a:t> datoteke</a:t>
            </a:r>
          </a:p>
          <a:p>
            <a:r>
              <a:rPr lang="sr-Latn-RS" dirty="0"/>
              <a:t>Potrebno je sada da implementiramo V5 kontroler koji će koristiti </a:t>
            </a:r>
            <a:r>
              <a:rPr lang="sr-Latn-RS" i="1" dirty="0"/>
              <a:t>AppDbContext</a:t>
            </a:r>
            <a:r>
              <a:rPr lang="sr-Latn-RS" dirty="0"/>
              <a:t> za dohvatanje podataka</a:t>
            </a:r>
          </a:p>
          <a:p>
            <a:r>
              <a:rPr lang="sr-Latn-RS" dirty="0"/>
              <a:t>Na primer, ostavićemo i dalje da nam </a:t>
            </a:r>
            <a:r>
              <a:rPr lang="sr-Latn-RS" i="1" dirty="0"/>
              <a:t>most-popular endpoint</a:t>
            </a:r>
            <a:r>
              <a:rPr lang="sr-Latn-RS" dirty="0"/>
              <a:t> vraća </a:t>
            </a:r>
            <a:r>
              <a:rPr lang="sr-Latn-RS" i="1" dirty="0"/>
              <a:t>hardcode</a:t>
            </a:r>
            <a:r>
              <a:rPr lang="sr-Latn-RS" dirty="0"/>
              <a:t>-ovan podatak kao i ranije, ali ćemo kod </a:t>
            </a:r>
            <a:r>
              <a:rPr lang="sr-Latn-RS" i="1" dirty="0"/>
              <a:t>trending endpoint</a:t>
            </a:r>
            <a:r>
              <a:rPr lang="sr-Latn-RS" dirty="0"/>
              <a:t>-a umesto korišćenja </a:t>
            </a:r>
            <a:r>
              <a:rPr lang="sr-Latn-RS" i="1" dirty="0"/>
              <a:t>XML</a:t>
            </a:r>
            <a:r>
              <a:rPr lang="sr-Latn-RS" dirty="0"/>
              <a:t>-a, podatke dovlačiti iz baze podataka</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45</a:t>
            </a:fld>
            <a:endParaRPr lang="en-US"/>
          </a:p>
        </p:txBody>
      </p:sp>
    </p:spTree>
    <p:extLst>
      <p:ext uri="{BB962C8B-B14F-4D97-AF65-F5344CB8AC3E}">
        <p14:creationId xmlns:p14="http://schemas.microsoft.com/office/powerpoint/2010/main" val="200372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F3894993-7020-DFEB-3B02-1C806E87D6CB}"/>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0045C7A8-2213-5A56-50D3-C483F3E401F0}"/>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03F83EC6-1A1D-0E0F-DDCB-7306731A5700}"/>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20657320-C4BD-D67A-02D9-AA8F80732792}"/>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46</a:t>
            </a:fld>
            <a:endParaRPr lang="en-US">
              <a:solidFill>
                <a:srgbClr val="FFFFFF"/>
              </a:solidFill>
            </a:endParaRPr>
          </a:p>
        </p:txBody>
      </p:sp>
    </p:spTree>
    <p:extLst>
      <p:ext uri="{BB962C8B-B14F-4D97-AF65-F5344CB8AC3E}">
        <p14:creationId xmlns:p14="http://schemas.microsoft.com/office/powerpoint/2010/main" val="473676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normAutofit/>
          </a:bodyPr>
          <a:lstStyle/>
          <a:p>
            <a:r>
              <a:rPr lang="en-US" i="1" dirty="0"/>
              <a:t>MoviesV5Controller</a:t>
            </a:r>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572426"/>
            <a:ext cx="8596668" cy="4468940"/>
          </a:xfrm>
        </p:spPr>
        <p:txBody>
          <a:bodyPr>
            <a:normAutofit/>
          </a:bodyPr>
          <a:lstStyle/>
          <a:p>
            <a:r>
              <a:rPr lang="en-US" dirty="0" err="1"/>
              <a:t>Dakle</a:t>
            </a:r>
            <a:r>
              <a:rPr lang="en-US" dirty="0"/>
              <a:t>, </a:t>
            </a:r>
            <a:r>
              <a:rPr lang="en-US" dirty="0" err="1"/>
              <a:t>prvenstveno</a:t>
            </a:r>
            <a:r>
              <a:rPr lang="en-US" dirty="0"/>
              <a:t> </a:t>
            </a:r>
            <a:r>
              <a:rPr lang="sr-Latn-RS" dirty="0"/>
              <a:t>treba da kreiramo objekat </a:t>
            </a:r>
            <a:r>
              <a:rPr lang="sr-Latn-RS" i="1" dirty="0"/>
              <a:t>AppDbContext</a:t>
            </a:r>
            <a:r>
              <a:rPr lang="sr-Latn-RS" dirty="0"/>
              <a:t> klase – u našem primeru, to recimo možemo da napravimo da bude statički objekat unutar kontrolera</a:t>
            </a:r>
          </a:p>
          <a:p>
            <a:r>
              <a:rPr lang="sr-Latn-RS" dirty="0"/>
              <a:t>Nije neophodno da polje bude statičko (što važi i za </a:t>
            </a:r>
            <a:r>
              <a:rPr lang="sr-Latn-RS" i="1" dirty="0"/>
              <a:t>Random</a:t>
            </a:r>
            <a:r>
              <a:rPr lang="sr-Latn-RS" dirty="0"/>
              <a:t> </a:t>
            </a:r>
            <a:r>
              <a:rPr lang="sr-Latn-RS" i="1" dirty="0"/>
              <a:t>RNG</a:t>
            </a:r>
            <a:r>
              <a:rPr lang="sr-Latn-RS" dirty="0"/>
              <a:t> polje) – međutim, ideja je da se isti </a:t>
            </a:r>
            <a:r>
              <a:rPr lang="sr-Latn-RS" i="1" dirty="0"/>
              <a:t>AppDbContext</a:t>
            </a:r>
            <a:r>
              <a:rPr lang="sr-Latn-RS" dirty="0"/>
              <a:t> objekat što više reupotrebljava, pa ako imamo recimo dva objekta klase </a:t>
            </a:r>
            <a:r>
              <a:rPr lang="sr-Latn-RS" i="1" dirty="0"/>
              <a:t>MoviesV5Controller</a:t>
            </a:r>
            <a:r>
              <a:rPr lang="sr-Latn-RS" dirty="0"/>
              <a:t> (što zapravo nemamo), oba bi reupotrebljavala isti objekat </a:t>
            </a:r>
            <a:r>
              <a:rPr lang="sr-Latn-RS" i="1" dirty="0"/>
              <a:t>AppDbContext</a:t>
            </a:r>
            <a:endParaRPr lang="sr-Latn-RS" dirty="0"/>
          </a:p>
          <a:p>
            <a:r>
              <a:rPr lang="sr-Latn-RS" dirty="0"/>
              <a:t>Zapravo, najpravilnije bi bilo koristiti isti objekat kroz ceo kod unutar projekta, međutim, optimizacije ovog tipa nam nisu od važnosti jer koristimo samo jedan kontroler</a:t>
            </a:r>
          </a:p>
          <a:p>
            <a:r>
              <a:rPr lang="sr-Latn-RS" dirty="0"/>
              <a:t>Nakon toga, da implementiramo </a:t>
            </a:r>
            <a:r>
              <a:rPr lang="sr-Latn-RS" i="1" dirty="0"/>
              <a:t>trending endpoint</a:t>
            </a:r>
            <a:r>
              <a:rPr lang="sr-Latn-RS" dirty="0"/>
              <a:t>, potrebno je samo da na mestu gde smo ranije podatke čitali iz memorije/tekstualne datoteke/</a:t>
            </a:r>
            <a:r>
              <a:rPr lang="sr-Latn-RS" i="1" dirty="0"/>
              <a:t>XML</a:t>
            </a:r>
            <a:r>
              <a:rPr lang="sr-Latn-RS" dirty="0"/>
              <a:t> datoteke, sada te podatke dohvatimo iz baze</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47</a:t>
            </a:fld>
            <a:endParaRPr lang="en-US"/>
          </a:p>
        </p:txBody>
      </p:sp>
    </p:spTree>
    <p:extLst>
      <p:ext uri="{BB962C8B-B14F-4D97-AF65-F5344CB8AC3E}">
        <p14:creationId xmlns:p14="http://schemas.microsoft.com/office/powerpoint/2010/main" val="305708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normAutofit/>
          </a:bodyPr>
          <a:lstStyle/>
          <a:p>
            <a:r>
              <a:rPr lang="en-US" i="1" dirty="0"/>
              <a:t>MoviesV5Controller</a:t>
            </a:r>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410056"/>
            <a:ext cx="8596668" cy="4631310"/>
          </a:xfrm>
        </p:spPr>
        <p:txBody>
          <a:bodyPr>
            <a:normAutofit fontScale="92500" lnSpcReduction="10000"/>
          </a:bodyPr>
          <a:lstStyle/>
          <a:p>
            <a:r>
              <a:rPr lang="sr-Latn-RS" dirty="0"/>
              <a:t>Praktično, </a:t>
            </a:r>
            <a:r>
              <a:rPr lang="sr-Latn-RS" i="1" dirty="0"/>
              <a:t>db.Movies</a:t>
            </a:r>
            <a:r>
              <a:rPr lang="sr-Latn-RS" dirty="0"/>
              <a:t> nam predstavlja samu </a:t>
            </a:r>
            <a:r>
              <a:rPr lang="sr-Latn-RS" i="1" dirty="0"/>
              <a:t>Movies</a:t>
            </a:r>
            <a:r>
              <a:rPr lang="sr-Latn-RS" dirty="0"/>
              <a:t> tabelu koju će </a:t>
            </a:r>
            <a:r>
              <a:rPr lang="sr-Latn-RS" i="1" dirty="0"/>
              <a:t>EF</a:t>
            </a:r>
            <a:r>
              <a:rPr lang="sr-Latn-RS" dirty="0"/>
              <a:t> kreirati, i gde će se čuvati podaci samih filmova</a:t>
            </a:r>
          </a:p>
          <a:p>
            <a:r>
              <a:rPr lang="sr-Latn-RS" dirty="0"/>
              <a:t>Zatim, da bismo dohvatili </a:t>
            </a:r>
            <a:r>
              <a:rPr lang="sr-Latn-RS" u="sng" dirty="0"/>
              <a:t>sve</a:t>
            </a:r>
            <a:r>
              <a:rPr lang="sr-Latn-RS" dirty="0"/>
              <a:t> podatke unutar ove tabele, dovoljno je da odmah pozovemo neku funkciju koja nam podatke vraća ili u vidu liste, ili u vidu niza, ili jednog podatka (tj. objekta)</a:t>
            </a:r>
          </a:p>
          <a:p>
            <a:r>
              <a:rPr lang="sr-Latn-RS" dirty="0"/>
              <a:t>Ukoliko se ovakva funkcija ne pozove, podaci se neće ni dohvatiti iz baze, jer tek u trenutku poziva ovakvih funkcija, podaci se zapravo dovlače i objekti se prave</a:t>
            </a:r>
          </a:p>
          <a:p>
            <a:r>
              <a:rPr lang="sr-Latn-RS" dirty="0"/>
              <a:t>U našem slučaju, to je funkcija </a:t>
            </a:r>
            <a:r>
              <a:rPr lang="sr-Latn-RS" i="1" dirty="0"/>
              <a:t>.ToArray()</a:t>
            </a:r>
            <a:r>
              <a:rPr lang="sr-Latn-RS" dirty="0"/>
              <a:t>, koja nam konačne podatke vraća u vidu niza (</a:t>
            </a:r>
            <a:r>
              <a:rPr lang="sr-Latn-RS" i="1" dirty="0"/>
              <a:t>Movie</a:t>
            </a:r>
            <a:r>
              <a:rPr lang="en-US" i="1" dirty="0"/>
              <a:t>[]</a:t>
            </a:r>
            <a:r>
              <a:rPr lang="en-US" dirty="0"/>
              <a:t>),</a:t>
            </a:r>
            <a:r>
              <a:rPr lang="sr-Latn-RS" dirty="0"/>
              <a:t> ili drugim rečima, </a:t>
            </a:r>
            <a:r>
              <a:rPr lang="sr-Latn-RS" i="1" dirty="0"/>
              <a:t>db.Movies.ToArray()</a:t>
            </a:r>
            <a:endParaRPr lang="sr-Latn-RS" dirty="0"/>
          </a:p>
          <a:p>
            <a:r>
              <a:rPr lang="sr-Latn-RS" dirty="0"/>
              <a:t>Ipak, ukoliko bismo samo ovo uradili, podatke koje bismo dobili bi bili samo podaci iz </a:t>
            </a:r>
            <a:r>
              <a:rPr lang="sr-Latn-RS" i="1" dirty="0"/>
              <a:t>Movies</a:t>
            </a:r>
            <a:r>
              <a:rPr lang="sr-Latn-RS" dirty="0"/>
              <a:t> tabele – dakle, lista žanrova bi bila prazna, odnosno </a:t>
            </a:r>
            <a:r>
              <a:rPr lang="sr-Latn-RS" i="1" dirty="0"/>
              <a:t>null</a:t>
            </a:r>
            <a:r>
              <a:rPr lang="sr-Latn-RS" dirty="0"/>
              <a:t> u svim vraćenim </a:t>
            </a:r>
            <a:r>
              <a:rPr lang="sr-Latn-RS" i="1" dirty="0"/>
              <a:t>Movie</a:t>
            </a:r>
            <a:r>
              <a:rPr lang="sr-Latn-RS" dirty="0"/>
              <a:t> objektima</a:t>
            </a:r>
          </a:p>
          <a:p>
            <a:r>
              <a:rPr lang="sr-Latn-RS" dirty="0"/>
              <a:t>Stoga, potrebno je specificirati </a:t>
            </a:r>
            <a:r>
              <a:rPr lang="sr-Latn-RS" i="1" dirty="0"/>
              <a:t>EF</a:t>
            </a:r>
            <a:r>
              <a:rPr lang="sr-Latn-RS" dirty="0"/>
              <a:t>-u da i njih uključi (engl. </a:t>
            </a:r>
            <a:r>
              <a:rPr lang="sr-Latn-RS" i="1" dirty="0"/>
              <a:t>include</a:t>
            </a:r>
            <a:r>
              <a:rPr lang="sr-Latn-RS" dirty="0"/>
              <a:t>) kada bude dohvatao podatke iz baze, a to se jednostavno radi pomoću metode </a:t>
            </a:r>
            <a:r>
              <a:rPr lang="sr-Latn-RS" i="1" dirty="0"/>
              <a:t>.Include()</a:t>
            </a:r>
            <a:r>
              <a:rPr lang="sr-Latn-RS" dirty="0"/>
              <a:t>, gde se u argumentu kroz string navede ime </a:t>
            </a:r>
            <a:r>
              <a:rPr lang="sr-Latn-RS" i="1" dirty="0"/>
              <a:t>property</a:t>
            </a:r>
            <a:r>
              <a:rPr lang="sr-Latn-RS" dirty="0"/>
              <a:t>-ja koji je od interesa za dohvatanje – </a:t>
            </a:r>
            <a:r>
              <a:rPr lang="sr-Latn-RS" i="1" dirty="0"/>
              <a:t>db.Movies.Include(</a:t>
            </a:r>
            <a:r>
              <a:rPr lang="en-US" i="1" dirty="0"/>
              <a:t>“Genres”</a:t>
            </a:r>
            <a:r>
              <a:rPr lang="sr-Latn-RS" i="1" dirty="0"/>
              <a:t>)</a:t>
            </a:r>
            <a:r>
              <a:rPr lang="en-US" i="1" dirty="0"/>
              <a:t>.</a:t>
            </a:r>
            <a:r>
              <a:rPr lang="sr-Latn-RS" i="1" dirty="0"/>
              <a:t>ToArray</a:t>
            </a:r>
            <a:r>
              <a:rPr lang="en-US" i="1" dirty="0"/>
              <a:t>()</a:t>
            </a:r>
            <a:endParaRPr lang="sr-Latn-RS" dirty="0"/>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48</a:t>
            </a:fld>
            <a:endParaRPr lang="en-US"/>
          </a:p>
        </p:txBody>
      </p:sp>
    </p:spTree>
    <p:extLst>
      <p:ext uri="{BB962C8B-B14F-4D97-AF65-F5344CB8AC3E}">
        <p14:creationId xmlns:p14="http://schemas.microsoft.com/office/powerpoint/2010/main" val="255954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AFE020A-1B79-FB1B-24D0-66BA55BFE046}"/>
              </a:ext>
            </a:extLst>
          </p:cNvPr>
          <p:cNvPicPr>
            <a:picLocks noChangeAspect="1"/>
          </p:cNvPicPr>
          <p:nvPr/>
        </p:nvPicPr>
        <p:blipFill>
          <a:blip r:embed="rId2"/>
          <a:stretch>
            <a:fillRect/>
          </a:stretch>
        </p:blipFill>
        <p:spPr>
          <a:xfrm>
            <a:off x="2409881" y="1131994"/>
            <a:ext cx="7374114" cy="4590386"/>
          </a:xfrm>
          <a:prstGeom prst="rect">
            <a:avLst/>
          </a:prstGeom>
        </p:spPr>
      </p:pic>
      <p:sp>
        <p:nvSpPr>
          <p:cNvPr id="5" name="Footer Placeholder 4">
            <a:extLst>
              <a:ext uri="{FF2B5EF4-FFF2-40B4-BE49-F238E27FC236}">
                <a16:creationId xmlns:a16="http://schemas.microsoft.com/office/drawing/2014/main" id="{62203092-60F2-1012-EA27-F23E9D8CBEA2}"/>
              </a:ext>
            </a:extLst>
          </p:cNvPr>
          <p:cNvSpPr>
            <a:spLocks noGrp="1"/>
          </p:cNvSpPr>
          <p:nvPr>
            <p:ph type="ftr" sz="quarter" idx="11"/>
          </p:nvPr>
        </p:nvSpPr>
        <p:spPr>
          <a:xfrm>
            <a:off x="653889" y="6411619"/>
            <a:ext cx="6297612"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FD0745D9-F8AF-522F-7DCD-39F21DDDC361}"/>
              </a:ext>
            </a:extLst>
          </p:cNvPr>
          <p:cNvSpPr>
            <a:spLocks noGrp="1"/>
          </p:cNvSpPr>
          <p:nvPr>
            <p:ph type="dt" sz="half" idx="10"/>
          </p:nvPr>
        </p:nvSpPr>
        <p:spPr>
          <a:xfrm>
            <a:off x="9378068" y="6411619"/>
            <a:ext cx="911939"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E267C54B-E3B2-F3D7-AD3E-2AE2DE606D30}"/>
              </a:ext>
            </a:extLst>
          </p:cNvPr>
          <p:cNvSpPr>
            <a:spLocks noGrp="1"/>
          </p:cNvSpPr>
          <p:nvPr>
            <p:ph type="sldNum" sz="quarter" idx="12"/>
          </p:nvPr>
        </p:nvSpPr>
        <p:spPr>
          <a:xfrm>
            <a:off x="10865194" y="6411619"/>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49</a:t>
            </a:fld>
            <a:endParaRPr lang="en-US">
              <a:solidFill>
                <a:srgbClr val="FFFFFF"/>
              </a:solidFill>
            </a:endParaRPr>
          </a:p>
        </p:txBody>
      </p:sp>
      <p:sp>
        <p:nvSpPr>
          <p:cNvPr id="9" name="TextBox 8">
            <a:extLst>
              <a:ext uri="{FF2B5EF4-FFF2-40B4-BE49-F238E27FC236}">
                <a16:creationId xmlns:a16="http://schemas.microsoft.com/office/drawing/2014/main" id="{70B4575B-397B-AFA3-8102-4B696C216054}"/>
              </a:ext>
            </a:extLst>
          </p:cNvPr>
          <p:cNvSpPr txBox="1"/>
          <p:nvPr/>
        </p:nvSpPr>
        <p:spPr>
          <a:xfrm>
            <a:off x="2408005" y="655782"/>
            <a:ext cx="7375990" cy="369332"/>
          </a:xfrm>
          <a:prstGeom prst="rect">
            <a:avLst/>
          </a:prstGeom>
          <a:noFill/>
        </p:spPr>
        <p:txBody>
          <a:bodyPr wrap="square" rtlCol="0">
            <a:spAutoFit/>
          </a:bodyPr>
          <a:lstStyle/>
          <a:p>
            <a:pPr algn="ctr"/>
            <a:r>
              <a:rPr lang="sr-Latn-RS" dirty="0"/>
              <a:t>Testiranje V5 kontrolera</a:t>
            </a:r>
            <a:endParaRPr lang="en-US" dirty="0"/>
          </a:p>
        </p:txBody>
      </p:sp>
    </p:spTree>
    <p:extLst>
      <p:ext uri="{BB962C8B-B14F-4D97-AF65-F5344CB8AC3E}">
        <p14:creationId xmlns:p14="http://schemas.microsoft.com/office/powerpoint/2010/main" val="834211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lstStyle/>
          <a:p>
            <a:r>
              <a:rPr lang="sr-Latn-RS" dirty="0"/>
              <a:t>Relacioni model podataka</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333144"/>
            <a:ext cx="8596668" cy="4708219"/>
          </a:xfrm>
        </p:spPr>
        <p:txBody>
          <a:bodyPr/>
          <a:lstStyle/>
          <a:p>
            <a:r>
              <a:rPr lang="sr-Latn-RS" dirty="0"/>
              <a:t>Da predstavimo npr. model podataka filmova koje smo do sada imali u </a:t>
            </a:r>
            <a:r>
              <a:rPr lang="sr-Latn-RS" i="1" dirty="0"/>
              <a:t>Starwood</a:t>
            </a:r>
            <a:r>
              <a:rPr lang="sr-Latn-RS" dirty="0"/>
              <a:t> aplikaciji (npr. u </a:t>
            </a:r>
            <a:r>
              <a:rPr lang="sr-Latn-RS" i="1" dirty="0"/>
              <a:t>backend</a:t>
            </a:r>
            <a:r>
              <a:rPr lang="sr-Latn-RS" dirty="0"/>
              <a:t>-u iz V4 kontrolera), ali u relacionom modelu, to možemo uraditi na sledeći način:</a:t>
            </a:r>
          </a:p>
          <a:p>
            <a:endParaRPr lang="sr-Latn-RS" dirty="0"/>
          </a:p>
          <a:p>
            <a:endParaRPr lang="sr-Latn-RS" dirty="0"/>
          </a:p>
          <a:p>
            <a:endParaRPr lang="sr-Latn-RS" dirty="0"/>
          </a:p>
          <a:p>
            <a:endParaRPr lang="sr-Latn-RS" dirty="0"/>
          </a:p>
          <a:p>
            <a:r>
              <a:rPr lang="sr-Latn-RS" dirty="0"/>
              <a:t>Dakle, </a:t>
            </a:r>
            <a:r>
              <a:rPr lang="sr-Latn-RS" i="1" dirty="0"/>
              <a:t>Movie</a:t>
            </a:r>
            <a:r>
              <a:rPr lang="sr-Latn-RS" dirty="0"/>
              <a:t> entitet praktično ima tri atributa (polja): „Id“ i „Name“ i listu </a:t>
            </a:r>
            <a:r>
              <a:rPr lang="sr-Latn-RS" i="1" dirty="0"/>
              <a:t>Genre</a:t>
            </a:r>
            <a:r>
              <a:rPr lang="sr-Latn-RS" dirty="0"/>
              <a:t> entiteta koje dodatno opisuju dati film</a:t>
            </a:r>
          </a:p>
          <a:p>
            <a:r>
              <a:rPr lang="sr-Latn-RS" dirty="0"/>
              <a:t>U relacinom modelu, lista nije jednostavan (prost) podatak koji bi se mogao u jednoj ćeliji sačuvati, pa se takve informacije moraju nalaziti na drugom mestu</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5</a:t>
            </a:fld>
            <a:endParaRPr lang="en-US"/>
          </a:p>
        </p:txBody>
      </p:sp>
      <p:pic>
        <p:nvPicPr>
          <p:cNvPr id="8" name="Picture 7">
            <a:extLst>
              <a:ext uri="{FF2B5EF4-FFF2-40B4-BE49-F238E27FC236}">
                <a16:creationId xmlns:a16="http://schemas.microsoft.com/office/drawing/2014/main" id="{F7417D00-10A3-C151-5FCA-EDB100E456E8}"/>
              </a:ext>
            </a:extLst>
          </p:cNvPr>
          <p:cNvPicPr>
            <a:picLocks noChangeAspect="1"/>
          </p:cNvPicPr>
          <p:nvPr/>
        </p:nvPicPr>
        <p:blipFill>
          <a:blip r:embed="rId2"/>
          <a:stretch>
            <a:fillRect/>
          </a:stretch>
        </p:blipFill>
        <p:spPr>
          <a:xfrm>
            <a:off x="2303532" y="2373851"/>
            <a:ext cx="5344271" cy="1438476"/>
          </a:xfrm>
          <a:prstGeom prst="rect">
            <a:avLst/>
          </a:prstGeom>
        </p:spPr>
      </p:pic>
    </p:spTree>
    <p:extLst>
      <p:ext uri="{BB962C8B-B14F-4D97-AF65-F5344CB8AC3E}">
        <p14:creationId xmlns:p14="http://schemas.microsoft.com/office/powerpoint/2010/main" val="360866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 calcmode="lin" valueType="num">
                                      <p:cBhvr additive="base">
                                        <p:cTn id="1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 calcmode="lin" valueType="num">
                                      <p:cBhvr additive="base">
                                        <p:cTn id="24"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normAutofit/>
          </a:bodyPr>
          <a:lstStyle/>
          <a:p>
            <a:r>
              <a:rPr lang="sr-Latn-RS" dirty="0"/>
              <a:t>Testiranje </a:t>
            </a:r>
            <a:r>
              <a:rPr lang="en-US" i="1" dirty="0"/>
              <a:t>MoviesV5Controller</a:t>
            </a:r>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504060"/>
            <a:ext cx="8596668" cy="4537306"/>
          </a:xfrm>
        </p:spPr>
        <p:txBody>
          <a:bodyPr>
            <a:normAutofit/>
          </a:bodyPr>
          <a:lstStyle/>
          <a:p>
            <a:r>
              <a:rPr lang="sr-Latn-RS" dirty="0"/>
              <a:t>Možemo dakle pokrenuti sada aplikaciju i kreirati nov zahtev u Posman aplikaciji kako bismo testirali nov kontroler (prethodni slajd)</a:t>
            </a:r>
          </a:p>
          <a:p>
            <a:r>
              <a:rPr lang="sr-Latn-RS" dirty="0"/>
              <a:t>Možemo videti da sada, i </a:t>
            </a:r>
            <a:r>
              <a:rPr lang="sr-Latn-RS" i="1" dirty="0"/>
              <a:t>genre</a:t>
            </a:r>
            <a:r>
              <a:rPr lang="sr-Latn-RS" dirty="0"/>
              <a:t> objekti imaju </a:t>
            </a:r>
            <a:r>
              <a:rPr lang="sr-Latn-RS" i="1" dirty="0"/>
              <a:t>id</a:t>
            </a:r>
            <a:r>
              <a:rPr lang="sr-Latn-RS" dirty="0"/>
              <a:t> polje, koje je automatski </a:t>
            </a:r>
            <a:r>
              <a:rPr lang="sr-Latn-RS" i="1" dirty="0"/>
              <a:t>SQL</a:t>
            </a:r>
            <a:r>
              <a:rPr lang="sr-Latn-RS" dirty="0"/>
              <a:t> dodelio jer smo markirali da je to primerni ključ</a:t>
            </a:r>
          </a:p>
          <a:p>
            <a:r>
              <a:rPr lang="sr-Latn-RS" dirty="0"/>
              <a:t>U ranijim verzijama konrtolera (npr. u V4), ove vrednosti će sada imati vrednost 0 jer niko u tim verzijama ova polja nije postavljao (</a:t>
            </a:r>
            <a:r>
              <a:rPr lang="sr-Latn-RS" i="1" dirty="0"/>
              <a:t>set</a:t>
            </a:r>
            <a:r>
              <a:rPr lang="sr-Latn-RS" dirty="0"/>
              <a:t>-ovao); uostalom, ta polja nisu ni postojala tad!</a:t>
            </a:r>
          </a:p>
          <a:p>
            <a:r>
              <a:rPr lang="sr-Latn-RS" dirty="0"/>
              <a:t>Ovo ipak nije promena koja može da uzrokuje da nam se neki delovi aplikacije slome i prestanu da rade (engl. </a:t>
            </a:r>
            <a:r>
              <a:rPr lang="sr-Latn-RS" i="1" dirty="0"/>
              <a:t>breaking change</a:t>
            </a:r>
            <a:r>
              <a:rPr lang="sr-Latn-RS" dirty="0"/>
              <a:t>) – npr. </a:t>
            </a:r>
            <a:r>
              <a:rPr lang="sr-Latn-RS" i="1" dirty="0"/>
              <a:t>frontend</a:t>
            </a:r>
            <a:r>
              <a:rPr lang="sr-Latn-RS" dirty="0"/>
              <a:t> aplikacija će nam sada primati i ove vrednosti, ali ih nigde neće koristiti i praktično ignoristati, a ostatak će i dalje raditi</a:t>
            </a:r>
          </a:p>
          <a:p>
            <a:r>
              <a:rPr lang="sr-Latn-RS" dirty="0"/>
              <a:t>Promena koja bi recimo slomila aplikaciju (tj. unela </a:t>
            </a:r>
            <a:r>
              <a:rPr lang="sr-Latn-RS" i="1" dirty="0"/>
              <a:t>breaking change</a:t>
            </a:r>
            <a:r>
              <a:rPr lang="sr-Latn-RS" dirty="0"/>
              <a:t>) bi bila recimo kada bismo uklonili neko polje koje se koristi</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50</a:t>
            </a:fld>
            <a:endParaRPr lang="en-US"/>
          </a:p>
        </p:txBody>
      </p:sp>
    </p:spTree>
    <p:extLst>
      <p:ext uri="{BB962C8B-B14F-4D97-AF65-F5344CB8AC3E}">
        <p14:creationId xmlns:p14="http://schemas.microsoft.com/office/powerpoint/2010/main" val="55204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normAutofit/>
          </a:bodyPr>
          <a:lstStyle/>
          <a:p>
            <a:r>
              <a:rPr lang="sr-Latn-RS" i="1" dirty="0"/>
              <a:t>LINQ</a:t>
            </a:r>
            <a:r>
              <a:rPr lang="sr-Latn-RS" dirty="0"/>
              <a:t> – </a:t>
            </a:r>
            <a:r>
              <a:rPr lang="sr-Latn-RS" i="1" dirty="0"/>
              <a:t>Language Integrated Query</a:t>
            </a:r>
            <a:endParaRPr lang="en-US" i="1"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384419"/>
            <a:ext cx="8596668" cy="4656947"/>
          </a:xfrm>
        </p:spPr>
        <p:txBody>
          <a:bodyPr>
            <a:normAutofit/>
          </a:bodyPr>
          <a:lstStyle/>
          <a:p>
            <a:r>
              <a:rPr lang="sr-Latn-RS" dirty="0"/>
              <a:t>U prethodnom primeru, ipak, dohvatamo </a:t>
            </a:r>
            <a:r>
              <a:rPr lang="sr-Latn-RS" u="sng" dirty="0"/>
              <a:t>sve</a:t>
            </a:r>
            <a:r>
              <a:rPr lang="sr-Latn-RS" dirty="0"/>
              <a:t> podatke iz cele tabele, pa čak i cele baze zapravo</a:t>
            </a:r>
          </a:p>
          <a:p>
            <a:r>
              <a:rPr lang="sr-Latn-RS" dirty="0"/>
              <a:t>Ovo nije dobra praksa – treba ipak dohvatati samo podatke koji su nam od interesa</a:t>
            </a:r>
          </a:p>
          <a:p>
            <a:r>
              <a:rPr lang="sr-Latn-RS" dirty="0"/>
              <a:t>Za ovo, bolje je pisati upite (engl. </a:t>
            </a:r>
            <a:r>
              <a:rPr lang="sr-Latn-RS" i="1" dirty="0"/>
              <a:t>query</a:t>
            </a:r>
            <a:r>
              <a:rPr lang="sr-Latn-RS" dirty="0"/>
              <a:t>) koji će dohvatiti baš one podatke koji su nam od interesa; za ovo, možemo koristiti </a:t>
            </a:r>
            <a:r>
              <a:rPr lang="sr-Latn-RS" i="1" dirty="0"/>
              <a:t>LINQ</a:t>
            </a:r>
            <a:endParaRPr lang="en-US" i="1" dirty="0"/>
          </a:p>
          <a:p>
            <a:r>
              <a:rPr lang="sr-Latn-RS" dirty="0"/>
              <a:t>Ipak, prethodni primer nećemo menjati i ostaće takav neoptimalan, a radi ilustracije kako </a:t>
            </a:r>
            <a:r>
              <a:rPr lang="sr-Latn-RS" i="1" dirty="0"/>
              <a:t>LINQ</a:t>
            </a:r>
            <a:r>
              <a:rPr lang="sr-Latn-RS" dirty="0"/>
              <a:t> funkcioniše, možemo osmisliti nov </a:t>
            </a:r>
            <a:r>
              <a:rPr lang="sr-Latn-RS" i="1" dirty="0"/>
              <a:t>endpoint</a:t>
            </a:r>
            <a:r>
              <a:rPr lang="sr-Latn-RS" dirty="0"/>
              <a:t> u V5 kontroleru, recimo koji će da vrati sve </a:t>
            </a:r>
            <a:r>
              <a:rPr lang="sr-Latn-RS" i="1" dirty="0"/>
              <a:t>thriller</a:t>
            </a:r>
            <a:r>
              <a:rPr lang="sr-Latn-RS" dirty="0"/>
              <a:t> filmove koji su nam sačuvani unutar baze</a:t>
            </a:r>
          </a:p>
          <a:p>
            <a:r>
              <a:rPr lang="sr-Latn-RS" dirty="0"/>
              <a:t>Nazovimo ovaj </a:t>
            </a:r>
            <a:r>
              <a:rPr lang="sr-Latn-RS" i="1" dirty="0"/>
              <a:t>endpoint</a:t>
            </a:r>
            <a:r>
              <a:rPr lang="sr-Latn-RS" dirty="0"/>
              <a:t>, odnosno ovu akciju </a:t>
            </a:r>
            <a:r>
              <a:rPr lang="sr-Latn-RS" i="1" dirty="0"/>
              <a:t>thrillers</a:t>
            </a:r>
            <a:r>
              <a:rPr lang="sr-Latn-RS" dirty="0"/>
              <a:t>, i nakon toga je testiramo iz Postman aplikacije</a:t>
            </a:r>
          </a:p>
          <a:p>
            <a:r>
              <a:rPr lang="en-US" dirty="0" err="1"/>
              <a:t>Kako</a:t>
            </a:r>
            <a:r>
              <a:rPr lang="en-US" dirty="0"/>
              <a:t> bi se </a:t>
            </a:r>
            <a:r>
              <a:rPr lang="en-US" dirty="0" err="1"/>
              <a:t>omogu</a:t>
            </a:r>
            <a:r>
              <a:rPr lang="sr-Latn-RS" dirty="0"/>
              <a:t>ćilo pisanje upita pomoću </a:t>
            </a:r>
            <a:r>
              <a:rPr lang="sr-Latn-RS" i="1" dirty="0"/>
              <a:t>LINQ</a:t>
            </a:r>
            <a:r>
              <a:rPr lang="sr-Latn-RS" dirty="0"/>
              <a:t>-a, potrebno je na vrhu fajla dodati: </a:t>
            </a:r>
            <a:r>
              <a:rPr lang="sr-Latn-RS" i="1" dirty="0"/>
              <a:t>using System.Linq;</a:t>
            </a:r>
            <a:endParaRPr lang="sr-Latn-RS" dirty="0"/>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51</a:t>
            </a:fld>
            <a:endParaRPr lang="en-US"/>
          </a:p>
        </p:txBody>
      </p:sp>
    </p:spTree>
    <p:extLst>
      <p:ext uri="{BB962C8B-B14F-4D97-AF65-F5344CB8AC3E}">
        <p14:creationId xmlns:p14="http://schemas.microsoft.com/office/powerpoint/2010/main" val="89459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D1B0FF5-2025-1D56-E55A-C9616DF91D2D}"/>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39B9CDAF-D4A4-DF67-67CB-B825D8410D45}"/>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9CF89257-D4F0-3597-36D5-FE23E96A2D7D}"/>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819A82B1-5B66-EA9F-986A-F360EA399A3E}"/>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52</a:t>
            </a:fld>
            <a:endParaRPr lang="en-US">
              <a:solidFill>
                <a:srgbClr val="FFFFFF"/>
              </a:solidFill>
            </a:endParaRPr>
          </a:p>
        </p:txBody>
      </p:sp>
    </p:spTree>
    <p:extLst>
      <p:ext uri="{BB962C8B-B14F-4D97-AF65-F5344CB8AC3E}">
        <p14:creationId xmlns:p14="http://schemas.microsoft.com/office/powerpoint/2010/main" val="41048663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normAutofit/>
          </a:bodyPr>
          <a:lstStyle/>
          <a:p>
            <a:r>
              <a:rPr lang="sr-Latn-RS" i="1" dirty="0"/>
              <a:t>LINQ</a:t>
            </a:r>
            <a:r>
              <a:rPr lang="sr-Latn-RS" dirty="0"/>
              <a:t> – </a:t>
            </a:r>
            <a:r>
              <a:rPr lang="sr-Latn-RS" i="1" dirty="0"/>
              <a:t>Language Integrated Query</a:t>
            </a:r>
            <a:endParaRPr lang="en-US" i="1"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333145"/>
            <a:ext cx="8596668" cy="4708222"/>
          </a:xfrm>
        </p:spPr>
        <p:txBody>
          <a:bodyPr>
            <a:normAutofit/>
          </a:bodyPr>
          <a:lstStyle/>
          <a:p>
            <a:r>
              <a:rPr lang="en-US" dirty="0" err="1"/>
              <a:t>Prvenstveno</a:t>
            </a:r>
            <a:r>
              <a:rPr lang="en-US" dirty="0"/>
              <a:t> je </a:t>
            </a:r>
            <a:r>
              <a:rPr lang="en-US" dirty="0" err="1"/>
              <a:t>dakle</a:t>
            </a:r>
            <a:r>
              <a:rPr lang="en-US" dirty="0"/>
              <a:t> </a:t>
            </a:r>
            <a:r>
              <a:rPr lang="en-US" dirty="0" err="1"/>
              <a:t>napisan</a:t>
            </a:r>
            <a:r>
              <a:rPr lang="en-US" dirty="0"/>
              <a:t> </a:t>
            </a:r>
            <a:r>
              <a:rPr lang="en-US" dirty="0" err="1"/>
              <a:t>sam</a:t>
            </a:r>
            <a:r>
              <a:rPr lang="en-US" dirty="0"/>
              <a:t> </a:t>
            </a:r>
            <a:r>
              <a:rPr lang="en-US" dirty="0" err="1"/>
              <a:t>upit</a:t>
            </a:r>
            <a:r>
              <a:rPr lang="en-US" dirty="0"/>
              <a:t>, </a:t>
            </a:r>
            <a:r>
              <a:rPr lang="sr-Latn-RS" dirty="0"/>
              <a:t>koji je sačuvan u promenljivu </a:t>
            </a:r>
            <a:r>
              <a:rPr lang="sr-Latn-RS" i="1" dirty="0"/>
              <a:t>query</a:t>
            </a:r>
            <a:endParaRPr lang="sr-Latn-RS" dirty="0"/>
          </a:p>
          <a:p>
            <a:r>
              <a:rPr lang="sr-Latn-RS" dirty="0"/>
              <a:t>Ovaj upit nikako ne dohvata podatke, već predstavlja samo upit</a:t>
            </a:r>
          </a:p>
          <a:p>
            <a:r>
              <a:rPr lang="sr-Latn-RS" dirty="0"/>
              <a:t>Tek kada se nad upitom pozove </a:t>
            </a:r>
            <a:r>
              <a:rPr lang="sr-Latn-RS" i="1" dirty="0"/>
              <a:t>.ToList()</a:t>
            </a:r>
            <a:r>
              <a:rPr lang="sr-Latn-RS" dirty="0"/>
              <a:t>, </a:t>
            </a:r>
            <a:r>
              <a:rPr lang="sr-Latn-RS" i="1" dirty="0"/>
              <a:t>.ToArray()</a:t>
            </a:r>
            <a:r>
              <a:rPr lang="sr-Latn-RS" dirty="0"/>
              <a:t>, </a:t>
            </a:r>
            <a:r>
              <a:rPr lang="sr-Latn-RS" i="1" dirty="0"/>
              <a:t>.First()</a:t>
            </a:r>
            <a:r>
              <a:rPr lang="sr-Latn-RS" dirty="0"/>
              <a:t>, </a:t>
            </a:r>
            <a:r>
              <a:rPr lang="sr-Latn-RS" i="1" dirty="0"/>
              <a:t>FirstOrDefault()</a:t>
            </a:r>
            <a:r>
              <a:rPr lang="sr-Latn-RS" dirty="0"/>
              <a:t> ili druge, slične funkcije koje zaista vraćaju konkretne objekte, je trenutak kada se izvršava upit i podaci se dohvataju</a:t>
            </a:r>
          </a:p>
          <a:p>
            <a:r>
              <a:rPr lang="sr-Latn-RS" dirty="0"/>
              <a:t>U našem slučaju, to je </a:t>
            </a:r>
            <a:r>
              <a:rPr lang="sr-Latn-RS" i="1" dirty="0"/>
              <a:t>.ToList()</a:t>
            </a:r>
            <a:r>
              <a:rPr lang="sr-Latn-RS" dirty="0"/>
              <a:t> funkcija, da nam podatke vrati </a:t>
            </a:r>
            <a:r>
              <a:rPr lang="en-US" dirty="0" err="1"/>
              <a:t>kao</a:t>
            </a:r>
            <a:r>
              <a:rPr lang="sr-Latn-RS" dirty="0"/>
              <a:t> </a:t>
            </a:r>
            <a:r>
              <a:rPr lang="sr-Latn-RS" i="1" dirty="0"/>
              <a:t>List</a:t>
            </a:r>
            <a:r>
              <a:rPr lang="en-US" i="1" dirty="0"/>
              <a:t>&lt;Movie&gt;</a:t>
            </a:r>
            <a:r>
              <a:rPr lang="en-US" dirty="0"/>
              <a:t> </a:t>
            </a:r>
            <a:r>
              <a:rPr lang="en-US" dirty="0" err="1"/>
              <a:t>jer</a:t>
            </a:r>
            <a:r>
              <a:rPr lang="en-US" dirty="0"/>
              <a:t> </a:t>
            </a:r>
            <a:r>
              <a:rPr lang="en-US" dirty="0" err="1"/>
              <a:t>smo</a:t>
            </a:r>
            <a:r>
              <a:rPr lang="en-US" dirty="0"/>
              <a:t> </a:t>
            </a:r>
            <a:r>
              <a:rPr lang="en-US" dirty="0" err="1"/>
              <a:t>definisali</a:t>
            </a:r>
            <a:r>
              <a:rPr lang="en-US" dirty="0"/>
              <a:t> da je </a:t>
            </a:r>
            <a:r>
              <a:rPr lang="en-US" dirty="0" err="1"/>
              <a:t>povratni</a:t>
            </a:r>
            <a:r>
              <a:rPr lang="en-US" dirty="0"/>
              <a:t> tip </a:t>
            </a:r>
            <a:r>
              <a:rPr lang="en-US" dirty="0" err="1"/>
              <a:t>funkcije</a:t>
            </a:r>
            <a:r>
              <a:rPr lang="en-US" dirty="0"/>
              <a:t> </a:t>
            </a:r>
            <a:r>
              <a:rPr lang="en-US" dirty="0" err="1"/>
              <a:t>ba</a:t>
            </a:r>
            <a:r>
              <a:rPr lang="sr-Latn-RS" dirty="0"/>
              <a:t>š takav</a:t>
            </a:r>
          </a:p>
          <a:p>
            <a:r>
              <a:rPr lang="sr-Latn-RS" dirty="0"/>
              <a:t>Sintaksa za </a:t>
            </a:r>
            <a:r>
              <a:rPr lang="sr-Latn-RS" i="1" dirty="0"/>
              <a:t>LINQ</a:t>
            </a:r>
            <a:r>
              <a:rPr lang="sr-Latn-RS" dirty="0"/>
              <a:t> je slična </a:t>
            </a:r>
            <a:r>
              <a:rPr lang="sr-Latn-RS" i="1" dirty="0"/>
              <a:t>SQL</a:t>
            </a:r>
            <a:r>
              <a:rPr lang="sr-Latn-RS" dirty="0"/>
              <a:t> sintaksi, uz ipak neke razlike</a:t>
            </a:r>
          </a:p>
          <a:p>
            <a:r>
              <a:rPr lang="sr-Latn-RS" dirty="0"/>
              <a:t>Ranije, referencirali smo </a:t>
            </a:r>
            <a:r>
              <a:rPr lang="sr-Latn-RS" i="1" dirty="0"/>
              <a:t>Movies</a:t>
            </a:r>
            <a:r>
              <a:rPr lang="sr-Latn-RS" dirty="0"/>
              <a:t> tabelu, uključujući i </a:t>
            </a:r>
            <a:r>
              <a:rPr lang="sr-Latn-RS" i="1" dirty="0"/>
              <a:t>Genres</a:t>
            </a:r>
            <a:r>
              <a:rPr lang="sr-Latn-RS" dirty="0"/>
              <a:t> entitet, pa slično i ovde, želimo to da odradimo</a:t>
            </a:r>
            <a:r>
              <a:rPr lang="en-US" dirty="0"/>
              <a:t>:</a:t>
            </a:r>
            <a:br>
              <a:rPr lang="en-US" dirty="0"/>
            </a:br>
            <a:r>
              <a:rPr lang="sr-Latn-RS" i="1" dirty="0">
                <a:solidFill>
                  <a:srgbClr val="0070C0"/>
                </a:solidFill>
              </a:rPr>
              <a:t>from</a:t>
            </a:r>
            <a:r>
              <a:rPr lang="sr-Latn-RS" i="1" dirty="0"/>
              <a:t> movie </a:t>
            </a:r>
            <a:r>
              <a:rPr lang="sr-Latn-RS" i="1" dirty="0">
                <a:solidFill>
                  <a:srgbClr val="0070C0"/>
                </a:solidFill>
              </a:rPr>
              <a:t>in</a:t>
            </a:r>
            <a:r>
              <a:rPr lang="sr-Latn-RS" i="1" dirty="0"/>
              <a:t> db.Movies.</a:t>
            </a:r>
            <a:r>
              <a:rPr lang="sr-Latn-RS" i="1" dirty="0">
                <a:solidFill>
                  <a:schemeClr val="accent3">
                    <a:lumMod val="75000"/>
                  </a:schemeClr>
                </a:solidFill>
              </a:rPr>
              <a:t>Include</a:t>
            </a:r>
            <a:r>
              <a:rPr lang="sr-Latn-RS" i="1" dirty="0"/>
              <a:t>(</a:t>
            </a:r>
            <a:r>
              <a:rPr lang="en-US" i="1" dirty="0">
                <a:solidFill>
                  <a:schemeClr val="accent5">
                    <a:lumMod val="75000"/>
                  </a:schemeClr>
                </a:solidFill>
              </a:rPr>
              <a:t>“Genres”</a:t>
            </a:r>
            <a:r>
              <a:rPr lang="sr-Latn-RS" i="1" dirty="0"/>
              <a:t>)</a:t>
            </a:r>
            <a:endParaRPr lang="en-US" dirty="0"/>
          </a:p>
          <a:p>
            <a:r>
              <a:rPr lang="sr-Latn-RS" dirty="0"/>
              <a:t>Unutar </a:t>
            </a:r>
            <a:r>
              <a:rPr lang="sr-Latn-RS" i="1" dirty="0"/>
              <a:t>from</a:t>
            </a:r>
            <a:r>
              <a:rPr lang="sr-Latn-RS" dirty="0"/>
              <a:t> klauzule, </a:t>
            </a:r>
            <a:r>
              <a:rPr lang="sr-Latn-RS" i="1" dirty="0"/>
              <a:t>movie</a:t>
            </a:r>
            <a:r>
              <a:rPr lang="sr-Latn-RS" dirty="0"/>
              <a:t> praktično predstavlja referencu jednog reda unutar tabele, odnosno referencu jednog objekta sa kojim dalje možemo da baratamo</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53</a:t>
            </a:fld>
            <a:endParaRPr lang="en-US"/>
          </a:p>
        </p:txBody>
      </p:sp>
    </p:spTree>
    <p:extLst>
      <p:ext uri="{BB962C8B-B14F-4D97-AF65-F5344CB8AC3E}">
        <p14:creationId xmlns:p14="http://schemas.microsoft.com/office/powerpoint/2010/main" val="140583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normAutofit/>
          </a:bodyPr>
          <a:lstStyle/>
          <a:p>
            <a:r>
              <a:rPr lang="sr-Latn-RS" i="1" dirty="0"/>
              <a:t>LINQ</a:t>
            </a:r>
            <a:r>
              <a:rPr lang="sr-Latn-RS" dirty="0"/>
              <a:t> – </a:t>
            </a:r>
            <a:r>
              <a:rPr lang="sr-Latn-RS" i="1" dirty="0"/>
              <a:t>Language Integrated Query</a:t>
            </a:r>
            <a:endParaRPr lang="en-US" i="1"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632247"/>
            <a:ext cx="8596668" cy="4409120"/>
          </a:xfrm>
        </p:spPr>
        <p:txBody>
          <a:bodyPr>
            <a:normAutofit/>
          </a:bodyPr>
          <a:lstStyle/>
          <a:p>
            <a:r>
              <a:rPr lang="sr-Latn-RS" dirty="0"/>
              <a:t>Nakon toga, želimo samo da filtriramo filmove, na takav način da uzmemo samo one koji su trileri – praktično, da pogledamo da li dati </a:t>
            </a:r>
            <a:r>
              <a:rPr lang="sr-Latn-RS" i="1" dirty="0"/>
              <a:t>movie</a:t>
            </a:r>
            <a:r>
              <a:rPr lang="sr-Latn-RS" dirty="0"/>
              <a:t> objekat unutar svoje </a:t>
            </a:r>
            <a:r>
              <a:rPr lang="sr-Latn-RS" i="1" dirty="0"/>
              <a:t>Genres</a:t>
            </a:r>
            <a:r>
              <a:rPr lang="sr-Latn-RS" dirty="0"/>
              <a:t> liste ima barem jedan čije je ime </a:t>
            </a:r>
            <a:r>
              <a:rPr lang="sr-Latn-RS" i="1" dirty="0"/>
              <a:t>Thriller</a:t>
            </a:r>
            <a:endParaRPr lang="sr-Latn-RS" dirty="0"/>
          </a:p>
          <a:p>
            <a:r>
              <a:rPr lang="sr-Latn-RS" dirty="0"/>
              <a:t>Drugim rečima, da li bilo koji (engl. </a:t>
            </a:r>
            <a:r>
              <a:rPr lang="sr-Latn-RS" i="1" dirty="0"/>
              <a:t>any</a:t>
            </a:r>
            <a:r>
              <a:rPr lang="sr-Latn-RS" dirty="0"/>
              <a:t>) </a:t>
            </a:r>
            <a:r>
              <a:rPr lang="sr-Latn-RS" i="1" dirty="0"/>
              <a:t>Genre</a:t>
            </a:r>
            <a:r>
              <a:rPr lang="sr-Latn-RS" dirty="0"/>
              <a:t> objekat unutar liste </a:t>
            </a:r>
            <a:r>
              <a:rPr lang="sr-Latn-RS" i="1" dirty="0"/>
              <a:t>Genres</a:t>
            </a:r>
            <a:r>
              <a:rPr lang="sr-Latn-RS" dirty="0"/>
              <a:t> od datog filma </a:t>
            </a:r>
            <a:r>
              <a:rPr lang="sr-Latn-RS" i="1" dirty="0"/>
              <a:t>movie</a:t>
            </a:r>
            <a:r>
              <a:rPr lang="sr-Latn-RS" dirty="0"/>
              <a:t> za svoje ime, tj. </a:t>
            </a:r>
            <a:r>
              <a:rPr lang="sr-Latn-RS" i="1" dirty="0"/>
              <a:t>property Name</a:t>
            </a:r>
            <a:r>
              <a:rPr lang="sr-Latn-RS" dirty="0"/>
              <a:t> ima string </a:t>
            </a:r>
            <a:r>
              <a:rPr lang="en-US" dirty="0"/>
              <a:t>“</a:t>
            </a:r>
            <a:r>
              <a:rPr lang="sr-Latn-RS" i="1" dirty="0"/>
              <a:t>Thriller</a:t>
            </a:r>
            <a:r>
              <a:rPr lang="en-US" dirty="0"/>
              <a:t>”:</a:t>
            </a:r>
            <a:br>
              <a:rPr lang="en-US" dirty="0"/>
            </a:br>
            <a:r>
              <a:rPr lang="sr-Latn-RS" i="1" dirty="0">
                <a:solidFill>
                  <a:srgbClr val="0070C0"/>
                </a:solidFill>
              </a:rPr>
              <a:t>where</a:t>
            </a:r>
            <a:r>
              <a:rPr lang="sr-Latn-RS" i="1" dirty="0"/>
              <a:t> movie.Genres.</a:t>
            </a:r>
            <a:r>
              <a:rPr lang="sr-Latn-RS" i="1" dirty="0">
                <a:solidFill>
                  <a:schemeClr val="accent3">
                    <a:lumMod val="75000"/>
                  </a:schemeClr>
                </a:solidFill>
              </a:rPr>
              <a:t>Any</a:t>
            </a:r>
            <a:r>
              <a:rPr lang="sr-Latn-RS" i="1" dirty="0"/>
              <a:t>(</a:t>
            </a:r>
            <a:r>
              <a:rPr lang="sr-Latn-RS" i="1" dirty="0">
                <a:solidFill>
                  <a:schemeClr val="tx2">
                    <a:lumMod val="60000"/>
                    <a:lumOff val="40000"/>
                  </a:schemeClr>
                </a:solidFill>
              </a:rPr>
              <a:t>genre</a:t>
            </a:r>
            <a:r>
              <a:rPr lang="sr-Latn-RS" i="1" dirty="0"/>
              <a:t> =</a:t>
            </a:r>
            <a:r>
              <a:rPr lang="en-US" i="1" dirty="0"/>
              <a:t>&gt;</a:t>
            </a:r>
            <a:r>
              <a:rPr lang="sr-Latn-RS" i="1" dirty="0"/>
              <a:t> </a:t>
            </a:r>
            <a:r>
              <a:rPr lang="sr-Latn-RS" i="1" dirty="0">
                <a:solidFill>
                  <a:schemeClr val="tx2">
                    <a:lumMod val="60000"/>
                    <a:lumOff val="40000"/>
                  </a:schemeClr>
                </a:solidFill>
              </a:rPr>
              <a:t>genre</a:t>
            </a:r>
            <a:r>
              <a:rPr lang="sr-Latn-RS" i="1" dirty="0"/>
              <a:t>.Name == </a:t>
            </a:r>
            <a:r>
              <a:rPr lang="en-US" i="1" dirty="0">
                <a:solidFill>
                  <a:schemeClr val="accent5">
                    <a:lumMod val="75000"/>
                  </a:schemeClr>
                </a:solidFill>
              </a:rPr>
              <a:t>“</a:t>
            </a:r>
            <a:r>
              <a:rPr lang="sr-Latn-RS" i="1" dirty="0">
                <a:solidFill>
                  <a:schemeClr val="accent5">
                    <a:lumMod val="75000"/>
                  </a:schemeClr>
                </a:solidFill>
              </a:rPr>
              <a:t>Thriller</a:t>
            </a:r>
            <a:r>
              <a:rPr lang="en-US" i="1" dirty="0">
                <a:solidFill>
                  <a:schemeClr val="accent5">
                    <a:lumMod val="75000"/>
                  </a:schemeClr>
                </a:solidFill>
              </a:rPr>
              <a:t>”</a:t>
            </a:r>
            <a:r>
              <a:rPr lang="sr-Latn-RS" i="1" dirty="0"/>
              <a:t>)</a:t>
            </a:r>
          </a:p>
          <a:p>
            <a:r>
              <a:rPr lang="sr-Latn-RS" dirty="0"/>
              <a:t>Konačno, potrebno je da kroz upit (</a:t>
            </a:r>
            <a:r>
              <a:rPr lang="sr-Latn-RS" i="1" dirty="0"/>
              <a:t>query</a:t>
            </a:r>
            <a:r>
              <a:rPr lang="sr-Latn-RS" dirty="0"/>
              <a:t>) naznačimo koje su to kolone, odnosno objekti koje želimo da imamo u rezultatu upita, a u ovom slučaju, želimo da imamo celokupne </a:t>
            </a:r>
            <a:r>
              <a:rPr lang="sr-Latn-RS" i="1" dirty="0"/>
              <a:t>movie</a:t>
            </a:r>
            <a:r>
              <a:rPr lang="sr-Latn-RS" dirty="0"/>
              <a:t> objekte:</a:t>
            </a:r>
            <a:br>
              <a:rPr lang="sr-Latn-RS" dirty="0"/>
            </a:br>
            <a:r>
              <a:rPr lang="sr-Latn-RS" i="1" dirty="0">
                <a:solidFill>
                  <a:srgbClr val="0070C0"/>
                </a:solidFill>
              </a:rPr>
              <a:t>select</a:t>
            </a:r>
            <a:r>
              <a:rPr lang="sr-Latn-RS" i="1" dirty="0"/>
              <a:t> movie</a:t>
            </a:r>
          </a:p>
          <a:p>
            <a:r>
              <a:rPr lang="sr-Latn-RS" dirty="0"/>
              <a:t>Dalje, nakon pokretanja aplikacije, potrebno je samo još pozvati ovaj </a:t>
            </a:r>
            <a:r>
              <a:rPr lang="sr-Latn-RS" i="1" dirty="0"/>
              <a:t>endpoint</a:t>
            </a:r>
            <a:r>
              <a:rPr lang="sr-Latn-RS" dirty="0"/>
              <a:t> iz Postman aplikacije radi provere ispravnosti</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54</a:t>
            </a:fld>
            <a:endParaRPr lang="en-US"/>
          </a:p>
        </p:txBody>
      </p:sp>
    </p:spTree>
    <p:extLst>
      <p:ext uri="{BB962C8B-B14F-4D97-AF65-F5344CB8AC3E}">
        <p14:creationId xmlns:p14="http://schemas.microsoft.com/office/powerpoint/2010/main" val="210441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12">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24">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26">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3" name="Rectangle 37">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ED0A2CF-535D-CF0F-4F53-F4172756B651}"/>
              </a:ext>
            </a:extLst>
          </p:cNvPr>
          <p:cNvPicPr>
            <a:picLocks noChangeAspect="1"/>
          </p:cNvPicPr>
          <p:nvPr/>
        </p:nvPicPr>
        <p:blipFill>
          <a:blip r:embed="rId2"/>
          <a:stretch>
            <a:fillRect/>
          </a:stretch>
        </p:blipFill>
        <p:spPr>
          <a:xfrm>
            <a:off x="2409881" y="1131994"/>
            <a:ext cx="7374114" cy="4590386"/>
          </a:xfrm>
          <a:prstGeom prst="rect">
            <a:avLst/>
          </a:prstGeom>
        </p:spPr>
      </p:pic>
      <p:sp>
        <p:nvSpPr>
          <p:cNvPr id="5" name="Footer Placeholder 4">
            <a:extLst>
              <a:ext uri="{FF2B5EF4-FFF2-40B4-BE49-F238E27FC236}">
                <a16:creationId xmlns:a16="http://schemas.microsoft.com/office/drawing/2014/main" id="{6F8AF6AB-2AED-38DC-6820-F69626E71109}"/>
              </a:ext>
            </a:extLst>
          </p:cNvPr>
          <p:cNvSpPr>
            <a:spLocks noGrp="1"/>
          </p:cNvSpPr>
          <p:nvPr>
            <p:ph type="ftr" sz="quarter" idx="11"/>
          </p:nvPr>
        </p:nvSpPr>
        <p:spPr>
          <a:xfrm>
            <a:off x="653889" y="6411619"/>
            <a:ext cx="6297612"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BA728B46-951F-5E7B-E25B-BC3D89B26B3F}"/>
              </a:ext>
            </a:extLst>
          </p:cNvPr>
          <p:cNvSpPr>
            <a:spLocks noGrp="1"/>
          </p:cNvSpPr>
          <p:nvPr>
            <p:ph type="dt" sz="half" idx="10"/>
          </p:nvPr>
        </p:nvSpPr>
        <p:spPr>
          <a:xfrm>
            <a:off x="9378068" y="6411619"/>
            <a:ext cx="911939"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D27B38E7-1040-D708-4FAC-DB4D774B41CA}"/>
              </a:ext>
            </a:extLst>
          </p:cNvPr>
          <p:cNvSpPr>
            <a:spLocks noGrp="1"/>
          </p:cNvSpPr>
          <p:nvPr>
            <p:ph type="sldNum" sz="quarter" idx="12"/>
          </p:nvPr>
        </p:nvSpPr>
        <p:spPr>
          <a:xfrm>
            <a:off x="10865194" y="6411619"/>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55</a:t>
            </a:fld>
            <a:endParaRPr lang="en-US">
              <a:solidFill>
                <a:srgbClr val="FFFFFF"/>
              </a:solidFill>
            </a:endParaRPr>
          </a:p>
        </p:txBody>
      </p:sp>
    </p:spTree>
    <p:extLst>
      <p:ext uri="{BB962C8B-B14F-4D97-AF65-F5344CB8AC3E}">
        <p14:creationId xmlns:p14="http://schemas.microsoft.com/office/powerpoint/2010/main" val="12420907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normAutofit/>
          </a:bodyPr>
          <a:lstStyle/>
          <a:p>
            <a:r>
              <a:rPr lang="sr-Latn-RS" i="1" dirty="0"/>
              <a:t>SQL Server Object Explorer</a:t>
            </a:r>
            <a:endParaRPr lang="en-US" i="1"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487055"/>
            <a:ext cx="8596668" cy="4554311"/>
          </a:xfrm>
        </p:spPr>
        <p:txBody>
          <a:bodyPr>
            <a:normAutofit lnSpcReduction="10000"/>
          </a:bodyPr>
          <a:lstStyle/>
          <a:p>
            <a:r>
              <a:rPr lang="sr-Latn-RS" dirty="0"/>
              <a:t>Kako bismo verifikovali da su naši podaci zaista sačuvani (engl. </a:t>
            </a:r>
            <a:r>
              <a:rPr lang="sr-Latn-RS" i="1" dirty="0"/>
              <a:t>persisted</a:t>
            </a:r>
            <a:r>
              <a:rPr lang="sr-Latn-RS" dirty="0"/>
              <a:t>) u prethodno instaliranoj instanci </a:t>
            </a:r>
            <a:r>
              <a:rPr lang="sr-Latn-RS" i="1" dirty="0"/>
              <a:t>SQL</a:t>
            </a:r>
            <a:r>
              <a:rPr lang="sr-Latn-RS" dirty="0"/>
              <a:t> servera, možemo da upotrebimo aplikaciju </a:t>
            </a:r>
            <a:r>
              <a:rPr lang="sr-Latn-RS" i="1" dirty="0"/>
              <a:t>SQL Server Management Studio</a:t>
            </a:r>
            <a:r>
              <a:rPr lang="sr-Latn-RS" dirty="0"/>
              <a:t> (</a:t>
            </a:r>
            <a:r>
              <a:rPr lang="sr-Latn-RS" i="1" dirty="0"/>
              <a:t>SSMS</a:t>
            </a:r>
            <a:r>
              <a:rPr lang="sr-Latn-RS" dirty="0"/>
              <a:t>) da se povežemo na samu bazu i ručno potražimo podatke</a:t>
            </a:r>
          </a:p>
          <a:p>
            <a:r>
              <a:rPr lang="sr-Latn-RS" dirty="0"/>
              <a:t>Ipak, </a:t>
            </a:r>
            <a:r>
              <a:rPr lang="sr-Latn-RS" i="1" dirty="0"/>
              <a:t>Visual Studio</a:t>
            </a:r>
            <a:r>
              <a:rPr lang="sr-Latn-RS" dirty="0"/>
              <a:t> kao okruženje nudi veoma jednostavan način da se ručno kroz njega pregleda baza podataka – pomoću </a:t>
            </a:r>
            <a:r>
              <a:rPr lang="sr-Latn-RS" i="1" dirty="0"/>
              <a:t>SQL Server Object Explorer</a:t>
            </a:r>
            <a:r>
              <a:rPr lang="sr-Latn-RS" dirty="0"/>
              <a:t>-a – nema veze sa </a:t>
            </a:r>
            <a:r>
              <a:rPr lang="sr-Latn-RS" i="1" dirty="0"/>
              <a:t>Entity Framework</a:t>
            </a:r>
            <a:r>
              <a:rPr lang="sr-Latn-RS" dirty="0"/>
              <a:t>-om, kao što ni </a:t>
            </a:r>
            <a:r>
              <a:rPr lang="sr-Latn-RS" i="1" dirty="0"/>
              <a:t>SSMS</a:t>
            </a:r>
            <a:r>
              <a:rPr lang="sr-Latn-RS" dirty="0"/>
              <a:t> nema</a:t>
            </a:r>
          </a:p>
          <a:p>
            <a:r>
              <a:rPr lang="sr-Latn-RS" dirty="0"/>
              <a:t>Može se pronaći u </a:t>
            </a:r>
            <a:r>
              <a:rPr lang="sr-Latn-RS" i="1" dirty="0"/>
              <a:t>View</a:t>
            </a:r>
            <a:r>
              <a:rPr lang="sr-Latn-RS" dirty="0"/>
              <a:t> padajućem meniju iz samog okruženja</a:t>
            </a:r>
            <a:endParaRPr lang="en-US" dirty="0"/>
          </a:p>
          <a:p>
            <a:r>
              <a:rPr lang="sr-Latn-RS" dirty="0"/>
              <a:t>Zatim, isto kao i u </a:t>
            </a:r>
            <a:r>
              <a:rPr lang="sr-Latn-RS" i="1" dirty="0"/>
              <a:t>SSMS</a:t>
            </a:r>
            <a:r>
              <a:rPr lang="sr-Latn-RS" dirty="0"/>
              <a:t> okruženju, potrebno je uspostaviti konekciju ka samoj bazi podataka</a:t>
            </a:r>
          </a:p>
          <a:p>
            <a:r>
              <a:rPr lang="sr-Latn-RS" dirty="0"/>
              <a:t>Inače, trebalo bi da već postoje dve konekcije ka tzv. lokalnoj bazi (</a:t>
            </a:r>
            <a:r>
              <a:rPr lang="sr-Latn-RS" i="1" dirty="0"/>
              <a:t>localdb</a:t>
            </a:r>
            <a:r>
              <a:rPr lang="sr-Latn-RS" dirty="0"/>
              <a:t>) – ova baza bi se koristila ukoliko se npr. ne navede konekcioni string unutar </a:t>
            </a:r>
            <a:r>
              <a:rPr lang="sr-Latn-RS" i="1" dirty="0"/>
              <a:t>AppDbContext</a:t>
            </a:r>
            <a:r>
              <a:rPr lang="sr-Latn-RS" dirty="0"/>
              <a:t> klase – nama trenutno nije od interesa, ali tehnički moguće je koristiti i ovu bazu pa instalacija </a:t>
            </a:r>
            <a:r>
              <a:rPr lang="sr-Latn-RS" i="1" dirty="0"/>
              <a:t>SQL Server</a:t>
            </a:r>
            <a:r>
              <a:rPr lang="sr-Latn-RS" dirty="0"/>
              <a:t> instance nije bila potrebna, mada se preporučuje da se ona koristi</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56</a:t>
            </a:fld>
            <a:endParaRPr lang="en-US"/>
          </a:p>
        </p:txBody>
      </p:sp>
    </p:spTree>
    <p:extLst>
      <p:ext uri="{BB962C8B-B14F-4D97-AF65-F5344CB8AC3E}">
        <p14:creationId xmlns:p14="http://schemas.microsoft.com/office/powerpoint/2010/main" val="1517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with medium confidence">
            <a:extLst>
              <a:ext uri="{FF2B5EF4-FFF2-40B4-BE49-F238E27FC236}">
                <a16:creationId xmlns:a16="http://schemas.microsoft.com/office/drawing/2014/main" id="{3FD6DC73-CA31-95D1-F9B9-2FFB84E99C03}"/>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75DB47A5-F397-4FE9-C9C6-78E500C8D0C9}"/>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810F9228-C4B3-2D29-FCF0-9FF4AD0E7A3D}"/>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6DAF6F59-5784-AA9D-7142-E531DA4CC98F}"/>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57</a:t>
            </a:fld>
            <a:endParaRPr lang="en-US">
              <a:solidFill>
                <a:srgbClr val="FFFFFF"/>
              </a:solidFill>
            </a:endParaRPr>
          </a:p>
        </p:txBody>
      </p:sp>
    </p:spTree>
    <p:extLst>
      <p:ext uri="{BB962C8B-B14F-4D97-AF65-F5344CB8AC3E}">
        <p14:creationId xmlns:p14="http://schemas.microsoft.com/office/powerpoint/2010/main" val="2701986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D81C32C-91D8-D9D2-5D32-2EB7AB300B3F}"/>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6FD90A10-48E8-2A4B-0CB4-C6D97F50886F}"/>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A7A21570-D96F-E4A1-5A66-F0608CDDE638}"/>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B4306F64-741C-BB4E-5FF9-07D8721F4C0E}"/>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58</a:t>
            </a:fld>
            <a:endParaRPr lang="en-US">
              <a:solidFill>
                <a:srgbClr val="FFFFFF"/>
              </a:solidFill>
            </a:endParaRPr>
          </a:p>
        </p:txBody>
      </p:sp>
    </p:spTree>
    <p:extLst>
      <p:ext uri="{BB962C8B-B14F-4D97-AF65-F5344CB8AC3E}">
        <p14:creationId xmlns:p14="http://schemas.microsoft.com/office/powerpoint/2010/main" val="8954439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76BABCF-D8AE-65E0-6355-52C42FDC99A7}"/>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47F3F4D3-C7AF-E30A-9D65-2021E33BB05E}"/>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E0A5B0C0-3977-4CBD-6CE2-76A633D320E7}"/>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BDF7D088-D4B3-81C4-0D6E-54C5E43F4483}"/>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59</a:t>
            </a:fld>
            <a:endParaRPr lang="en-US">
              <a:solidFill>
                <a:srgbClr val="FFFFFF"/>
              </a:solidFill>
            </a:endParaRPr>
          </a:p>
        </p:txBody>
      </p:sp>
    </p:spTree>
    <p:extLst>
      <p:ext uri="{BB962C8B-B14F-4D97-AF65-F5344CB8AC3E}">
        <p14:creationId xmlns:p14="http://schemas.microsoft.com/office/powerpoint/2010/main" val="3331580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lstStyle/>
          <a:p>
            <a:r>
              <a:rPr lang="sr-Latn-RS" dirty="0"/>
              <a:t>Relacioni model podataka</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3033346"/>
            <a:ext cx="8596668" cy="3008017"/>
          </a:xfrm>
        </p:spPr>
        <p:txBody>
          <a:bodyPr/>
          <a:lstStyle/>
          <a:p>
            <a:r>
              <a:rPr lang="sr-Latn-RS" dirty="0"/>
              <a:t>Sa druge strane, </a:t>
            </a:r>
            <a:r>
              <a:rPr lang="sr-Latn-RS" i="1" dirty="0"/>
              <a:t>Genre</a:t>
            </a:r>
            <a:r>
              <a:rPr lang="sr-Latn-RS" dirty="0"/>
              <a:t> ima svega dva atributa: „Name“ i „Ratio“</a:t>
            </a:r>
          </a:p>
          <a:p>
            <a:r>
              <a:rPr lang="sr-Latn-RS" dirty="0"/>
              <a:t>Jedan </a:t>
            </a:r>
            <a:r>
              <a:rPr lang="sr-Latn-RS" i="1" dirty="0"/>
              <a:t>Genre</a:t>
            </a:r>
            <a:r>
              <a:rPr lang="sr-Latn-RS" dirty="0"/>
              <a:t> objekat opisuje samo jedan </a:t>
            </a:r>
            <a:r>
              <a:rPr lang="sr-Latn-RS" i="1" dirty="0"/>
              <a:t>Movie</a:t>
            </a:r>
            <a:r>
              <a:rPr lang="sr-Latn-RS" dirty="0"/>
              <a:t> objekat; iako recimo komedija kao žanr može da opisuje više filmova (postoje dva, pa i više filmova koji su zapravo komedije), ali u svakom filmu, može da bude određen broj komičnih scena, pa je stoga komedija kao žanr u različitim filmovima u različitom udelu (</a:t>
            </a:r>
            <a:r>
              <a:rPr lang="sr-Latn-RS" i="1" dirty="0"/>
              <a:t>ratio</a:t>
            </a:r>
            <a:r>
              <a:rPr lang="sr-Latn-RS" dirty="0"/>
              <a:t>) prisutna</a:t>
            </a:r>
          </a:p>
          <a:p>
            <a:r>
              <a:rPr lang="sr-Latn-RS" dirty="0"/>
              <a:t>Dakle, određene podatke koje u relacionom modelu ne možemo da stavimo u jednu tabelu jer nisu prosti, obično svoje mesto nađu u drugoj tabeli</a:t>
            </a:r>
          </a:p>
          <a:p>
            <a:r>
              <a:rPr lang="sr-Latn-RS" dirty="0"/>
              <a:t>U ovom slučaju, to je „Movie_Id“ atribut unutar </a:t>
            </a:r>
            <a:r>
              <a:rPr lang="sr-Latn-RS" i="1" dirty="0"/>
              <a:t>Genres</a:t>
            </a:r>
            <a:r>
              <a:rPr lang="sr-Latn-RS" dirty="0"/>
              <a:t> entiteta</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6</a:t>
            </a:fld>
            <a:endParaRPr lang="en-US"/>
          </a:p>
        </p:txBody>
      </p:sp>
      <p:pic>
        <p:nvPicPr>
          <p:cNvPr id="8" name="Picture 7">
            <a:extLst>
              <a:ext uri="{FF2B5EF4-FFF2-40B4-BE49-F238E27FC236}">
                <a16:creationId xmlns:a16="http://schemas.microsoft.com/office/drawing/2014/main" id="{F7417D00-10A3-C151-5FCA-EDB100E456E8}"/>
              </a:ext>
            </a:extLst>
          </p:cNvPr>
          <p:cNvPicPr>
            <a:picLocks noChangeAspect="1"/>
          </p:cNvPicPr>
          <p:nvPr/>
        </p:nvPicPr>
        <p:blipFill>
          <a:blip r:embed="rId2"/>
          <a:stretch>
            <a:fillRect/>
          </a:stretch>
        </p:blipFill>
        <p:spPr>
          <a:xfrm>
            <a:off x="2303532" y="1406698"/>
            <a:ext cx="5344271" cy="1438476"/>
          </a:xfrm>
          <a:prstGeom prst="rect">
            <a:avLst/>
          </a:prstGeom>
        </p:spPr>
      </p:pic>
    </p:spTree>
    <p:extLst>
      <p:ext uri="{BB962C8B-B14F-4D97-AF65-F5344CB8AC3E}">
        <p14:creationId xmlns:p14="http://schemas.microsoft.com/office/powerpoint/2010/main" val="2126134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5C6ADC3-1738-DB47-A756-9AFA4C0780E5}"/>
              </a:ext>
            </a:extLst>
          </p:cNvPr>
          <p:cNvPicPr>
            <a:picLocks noChangeAspect="1"/>
          </p:cNvPicPr>
          <p:nvPr/>
        </p:nvPicPr>
        <p:blipFill>
          <a:blip r:embed="rId2"/>
          <a:stretch>
            <a:fillRect/>
          </a:stretch>
        </p:blipFill>
        <p:spPr>
          <a:xfrm>
            <a:off x="4214880" y="1131994"/>
            <a:ext cx="3764116" cy="4590386"/>
          </a:xfrm>
          <a:prstGeom prst="rect">
            <a:avLst/>
          </a:prstGeom>
        </p:spPr>
      </p:pic>
      <p:sp>
        <p:nvSpPr>
          <p:cNvPr id="5" name="Footer Placeholder 4">
            <a:extLst>
              <a:ext uri="{FF2B5EF4-FFF2-40B4-BE49-F238E27FC236}">
                <a16:creationId xmlns:a16="http://schemas.microsoft.com/office/drawing/2014/main" id="{23D69BE5-D316-BE96-E6BB-4AF05469FF95}"/>
              </a:ext>
            </a:extLst>
          </p:cNvPr>
          <p:cNvSpPr>
            <a:spLocks noGrp="1"/>
          </p:cNvSpPr>
          <p:nvPr>
            <p:ph type="ftr" sz="quarter" idx="11"/>
          </p:nvPr>
        </p:nvSpPr>
        <p:spPr>
          <a:xfrm>
            <a:off x="653889" y="6411619"/>
            <a:ext cx="6297612"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BB2B4DCA-2727-ACA1-4F2B-65BF4614708A}"/>
              </a:ext>
            </a:extLst>
          </p:cNvPr>
          <p:cNvSpPr>
            <a:spLocks noGrp="1"/>
          </p:cNvSpPr>
          <p:nvPr>
            <p:ph type="dt" sz="half" idx="10"/>
          </p:nvPr>
        </p:nvSpPr>
        <p:spPr>
          <a:xfrm>
            <a:off x="9378068" y="6411619"/>
            <a:ext cx="911939"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EB09AF66-8954-FF2C-AF17-4CABC81FA85D}"/>
              </a:ext>
            </a:extLst>
          </p:cNvPr>
          <p:cNvSpPr>
            <a:spLocks noGrp="1"/>
          </p:cNvSpPr>
          <p:nvPr>
            <p:ph type="sldNum" sz="quarter" idx="12"/>
          </p:nvPr>
        </p:nvSpPr>
        <p:spPr>
          <a:xfrm>
            <a:off x="10865194" y="6411619"/>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60</a:t>
            </a:fld>
            <a:endParaRPr lang="en-US">
              <a:solidFill>
                <a:srgbClr val="FFFFFF"/>
              </a:solidFill>
            </a:endParaRPr>
          </a:p>
        </p:txBody>
      </p:sp>
    </p:spTree>
    <p:extLst>
      <p:ext uri="{BB962C8B-B14F-4D97-AF65-F5344CB8AC3E}">
        <p14:creationId xmlns:p14="http://schemas.microsoft.com/office/powerpoint/2010/main" val="1976121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with medium confidence">
            <a:extLst>
              <a:ext uri="{FF2B5EF4-FFF2-40B4-BE49-F238E27FC236}">
                <a16:creationId xmlns:a16="http://schemas.microsoft.com/office/drawing/2014/main" id="{FDA13642-5E77-158F-7B93-30A63274F137}"/>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CA618C28-4885-F1CD-C42D-81FD2DF90750}"/>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35011355-12F5-578C-534F-15BDAB147F3B}"/>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AFCEE754-9A98-76B8-FF01-FCE1536C0FF3}"/>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61</a:t>
            </a:fld>
            <a:endParaRPr lang="en-US">
              <a:solidFill>
                <a:srgbClr val="FFFFFF"/>
              </a:solidFill>
            </a:endParaRPr>
          </a:p>
        </p:txBody>
      </p:sp>
    </p:spTree>
    <p:extLst>
      <p:ext uri="{BB962C8B-B14F-4D97-AF65-F5344CB8AC3E}">
        <p14:creationId xmlns:p14="http://schemas.microsoft.com/office/powerpoint/2010/main" val="33404184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0BB6C3D-0682-5046-14AB-45A1D5B66409}"/>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F6003D99-6279-4DE0-2589-13DBE30229EB}"/>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E2693384-017C-6791-0AE3-F48CE4FE1B0C}"/>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2116FA9A-D7B1-A79C-5927-7183708FED38}"/>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62</a:t>
            </a:fld>
            <a:endParaRPr lang="en-US">
              <a:solidFill>
                <a:srgbClr val="FFFFFF"/>
              </a:solidFill>
            </a:endParaRPr>
          </a:p>
        </p:txBody>
      </p:sp>
    </p:spTree>
    <p:extLst>
      <p:ext uri="{BB962C8B-B14F-4D97-AF65-F5344CB8AC3E}">
        <p14:creationId xmlns:p14="http://schemas.microsoft.com/office/powerpoint/2010/main" val="7052181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normAutofit/>
          </a:bodyPr>
          <a:lstStyle/>
          <a:p>
            <a:r>
              <a:rPr lang="sr-Latn-RS" dirty="0"/>
              <a:t>Pretraživanje podataka u bazi</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640792"/>
            <a:ext cx="8596668" cy="4400573"/>
          </a:xfrm>
        </p:spPr>
        <p:txBody>
          <a:bodyPr>
            <a:normAutofit/>
          </a:bodyPr>
          <a:lstStyle/>
          <a:p>
            <a:r>
              <a:rPr lang="sr-Latn-RS" dirty="0"/>
              <a:t>Možemo npr. napisati </a:t>
            </a:r>
            <a:r>
              <a:rPr lang="sr-Latn-RS" i="1" dirty="0"/>
              <a:t>SQL</a:t>
            </a:r>
            <a:r>
              <a:rPr lang="sr-Latn-RS" dirty="0"/>
              <a:t> upit (dakle, ne </a:t>
            </a:r>
            <a:r>
              <a:rPr lang="sr-Latn-RS" i="1" dirty="0"/>
              <a:t>LINQ</a:t>
            </a:r>
            <a:r>
              <a:rPr lang="sr-Latn-RS" dirty="0"/>
              <a:t>) iz kog bismo mogli da proverimo kakvi su to podaci sačuvani u bazi, odnosno u tabelama, u relacionom modelu</a:t>
            </a:r>
          </a:p>
          <a:p>
            <a:r>
              <a:rPr lang="sr-Latn-RS" dirty="0"/>
              <a:t>Ovo dakle nema veze sa samom našom aplikacijom, već je u pitanju ručno, tj. manualno testiranje/validiranje</a:t>
            </a:r>
          </a:p>
          <a:p>
            <a:r>
              <a:rPr lang="sr-Latn-RS" dirty="0"/>
              <a:t>Apsolutno je ovo moguće odraditi i u </a:t>
            </a:r>
            <a:r>
              <a:rPr lang="sr-Latn-RS" i="1" dirty="0"/>
              <a:t>SSMS</a:t>
            </a:r>
            <a:r>
              <a:rPr lang="sr-Latn-RS" dirty="0"/>
              <a:t> okruženju, i preporuka je da i u njemu probate isto da odradite</a:t>
            </a:r>
          </a:p>
          <a:p>
            <a:r>
              <a:rPr lang="sr-Latn-RS" dirty="0"/>
              <a:t>Možemo proširiti </a:t>
            </a:r>
            <a:r>
              <a:rPr lang="sr-Latn-RS" i="1" dirty="0"/>
              <a:t>Tables</a:t>
            </a:r>
            <a:r>
              <a:rPr lang="sr-Latn-RS" dirty="0"/>
              <a:t> folder unutar naše </a:t>
            </a:r>
            <a:r>
              <a:rPr lang="sr-Latn-RS" i="1" dirty="0"/>
              <a:t>StarwoodDB</a:t>
            </a:r>
            <a:r>
              <a:rPr lang="sr-Latn-RS" dirty="0"/>
              <a:t> baze, koju je inače </a:t>
            </a:r>
            <a:r>
              <a:rPr lang="sr-Latn-RS" i="1" dirty="0"/>
              <a:t>EF</a:t>
            </a:r>
            <a:r>
              <a:rPr lang="sr-Latn-RS" dirty="0"/>
              <a:t> kreirao, i pogledati koje je tabele </a:t>
            </a:r>
            <a:r>
              <a:rPr lang="sr-Latn-RS" i="1" dirty="0"/>
              <a:t>EF</a:t>
            </a:r>
            <a:r>
              <a:rPr lang="sr-Latn-RS" dirty="0"/>
              <a:t> takođe kreirao</a:t>
            </a:r>
          </a:p>
          <a:p>
            <a:r>
              <a:rPr lang="sr-Latn-RS" dirty="0"/>
              <a:t>Zatim, na samu </a:t>
            </a:r>
            <a:r>
              <a:rPr lang="sr-Latn-RS" i="1" dirty="0"/>
              <a:t>StarwoodDB</a:t>
            </a:r>
            <a:r>
              <a:rPr lang="sr-Latn-RS" dirty="0"/>
              <a:t> bazu, možemo odraditi desni klik, zatim </a:t>
            </a:r>
            <a:r>
              <a:rPr lang="sr-Latn-RS" i="1" dirty="0"/>
              <a:t>New Query...</a:t>
            </a:r>
            <a:r>
              <a:rPr lang="sr-Latn-RS" dirty="0"/>
              <a:t>, pa da napišemo </a:t>
            </a:r>
            <a:r>
              <a:rPr lang="sr-Latn-RS" i="1" dirty="0"/>
              <a:t>SELECT</a:t>
            </a:r>
            <a:r>
              <a:rPr lang="sr-Latn-RS" dirty="0"/>
              <a:t> upit koji dohvata sve podatke radi provere i ilustracije šta se to u bazi samoj dakle nalazi</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63</a:t>
            </a:fld>
            <a:endParaRPr lang="en-US"/>
          </a:p>
        </p:txBody>
      </p:sp>
    </p:spTree>
    <p:extLst>
      <p:ext uri="{BB962C8B-B14F-4D97-AF65-F5344CB8AC3E}">
        <p14:creationId xmlns:p14="http://schemas.microsoft.com/office/powerpoint/2010/main" val="162102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00F7D16-838B-B938-9BD2-57A4D77476C9}"/>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06D3EA95-0AF2-7C9D-01F3-01A1E24A8933}"/>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165D21FF-98C9-6B2E-7921-EE28F799F44B}"/>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BA063ADE-2591-DB28-B190-18719BF97FF7}"/>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64</a:t>
            </a:fld>
            <a:endParaRPr lang="en-US">
              <a:solidFill>
                <a:srgbClr val="FFFFFF"/>
              </a:solidFill>
            </a:endParaRPr>
          </a:p>
        </p:txBody>
      </p:sp>
    </p:spTree>
    <p:extLst>
      <p:ext uri="{BB962C8B-B14F-4D97-AF65-F5344CB8AC3E}">
        <p14:creationId xmlns:p14="http://schemas.microsoft.com/office/powerpoint/2010/main" val="16943641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57C63EF-4B88-8480-5A4E-307C767FE2CF}"/>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A560366B-4974-2EEF-7E4C-151B69BB4D89}"/>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7E3578A6-DFA3-B8A8-0DB2-3C69AFE32DDB}"/>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4AB5BE3C-F515-437C-2201-B03DBE57306E}"/>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65</a:t>
            </a:fld>
            <a:endParaRPr lang="en-US">
              <a:solidFill>
                <a:srgbClr val="FFFFFF"/>
              </a:solidFill>
            </a:endParaRPr>
          </a:p>
        </p:txBody>
      </p:sp>
    </p:spTree>
    <p:extLst>
      <p:ext uri="{BB962C8B-B14F-4D97-AF65-F5344CB8AC3E}">
        <p14:creationId xmlns:p14="http://schemas.microsoft.com/office/powerpoint/2010/main" val="15395310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with medium confidence">
            <a:extLst>
              <a:ext uri="{FF2B5EF4-FFF2-40B4-BE49-F238E27FC236}">
                <a16:creationId xmlns:a16="http://schemas.microsoft.com/office/drawing/2014/main" id="{A2779A7F-DC8E-9D61-584D-7C38288ACA87}"/>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0293D4A5-293A-8091-14A9-ED0C92C52E88}"/>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35DAB4BA-F43E-70FE-5D38-D87D7300C644}"/>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52DB36A1-8CEF-A373-BEBA-CB2CEE0BA6DD}"/>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66</a:t>
            </a:fld>
            <a:endParaRPr lang="en-US">
              <a:solidFill>
                <a:srgbClr val="FFFFFF"/>
              </a:solidFill>
            </a:endParaRPr>
          </a:p>
        </p:txBody>
      </p:sp>
    </p:spTree>
    <p:extLst>
      <p:ext uri="{BB962C8B-B14F-4D97-AF65-F5344CB8AC3E}">
        <p14:creationId xmlns:p14="http://schemas.microsoft.com/office/powerpoint/2010/main" val="17973546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1DE1286-026F-0164-057F-00C492D7DE99}"/>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1B4EE1ED-F963-F1DE-32E7-E5A68A509F4E}"/>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B994FFEA-BF99-508B-D26C-516FC645DD71}"/>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699FF892-9016-9368-BCAD-1069FB85C950}"/>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67</a:t>
            </a:fld>
            <a:endParaRPr lang="en-US">
              <a:solidFill>
                <a:srgbClr val="FFFFFF"/>
              </a:solidFill>
            </a:endParaRPr>
          </a:p>
        </p:txBody>
      </p:sp>
    </p:spTree>
    <p:extLst>
      <p:ext uri="{BB962C8B-B14F-4D97-AF65-F5344CB8AC3E}">
        <p14:creationId xmlns:p14="http://schemas.microsoft.com/office/powerpoint/2010/main" val="11414117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normAutofit/>
          </a:bodyPr>
          <a:lstStyle/>
          <a:p>
            <a:r>
              <a:rPr lang="en-US" dirty="0" err="1"/>
              <a:t>Tabele</a:t>
            </a:r>
            <a:r>
              <a:rPr lang="en-US" dirty="0"/>
              <a:t> </a:t>
            </a:r>
            <a:r>
              <a:rPr lang="en-US" dirty="0" err="1"/>
              <a:t>kreirane</a:t>
            </a:r>
            <a:r>
              <a:rPr lang="en-US" dirty="0"/>
              <a:t> </a:t>
            </a:r>
            <a:r>
              <a:rPr lang="en-US" i="1" dirty="0"/>
              <a:t>EF</a:t>
            </a:r>
            <a:r>
              <a:rPr lang="en-US" dirty="0"/>
              <a:t>-om</a:t>
            </a:r>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640792"/>
            <a:ext cx="8596668" cy="4400573"/>
          </a:xfrm>
        </p:spPr>
        <p:txBody>
          <a:bodyPr>
            <a:normAutofit/>
          </a:bodyPr>
          <a:lstStyle/>
          <a:p>
            <a:r>
              <a:rPr lang="en-US" dirty="0"/>
              <a:t>Mo</a:t>
            </a:r>
            <a:r>
              <a:rPr lang="sr-Latn-RS" dirty="0"/>
              <a:t>žemo npr. takođe da pogledamo detalje samih tabela, npr. tipove samih kolona, odnosno, kako je to </a:t>
            </a:r>
            <a:r>
              <a:rPr lang="sr-Latn-RS" i="1" dirty="0"/>
              <a:t>EF</a:t>
            </a:r>
            <a:r>
              <a:rPr lang="sr-Latn-RS" dirty="0"/>
              <a:t> kreirao same tabele</a:t>
            </a:r>
          </a:p>
          <a:p>
            <a:r>
              <a:rPr lang="sr-Latn-RS" dirty="0"/>
              <a:t>Praktičo, možemo da pogledamo kojim kodom su tabele bile kreirane, tj. kako je glasio </a:t>
            </a:r>
            <a:r>
              <a:rPr lang="sr-Latn-RS" i="1" dirty="0"/>
              <a:t>CREATE</a:t>
            </a:r>
            <a:r>
              <a:rPr lang="sr-Latn-RS" dirty="0"/>
              <a:t> upit koji je </a:t>
            </a:r>
            <a:r>
              <a:rPr lang="sr-Latn-RS" i="1" dirty="0"/>
              <a:t>EF</a:t>
            </a:r>
            <a:r>
              <a:rPr lang="sr-Latn-RS" dirty="0"/>
              <a:t> upotrebio da napravi ove tabele</a:t>
            </a:r>
          </a:p>
          <a:p>
            <a:r>
              <a:rPr lang="sr-Latn-RS" dirty="0"/>
              <a:t>Jednostavnim desnim klikom na npr. </a:t>
            </a:r>
            <a:r>
              <a:rPr lang="sr-Latn-RS" i="1" dirty="0"/>
              <a:t>Movies</a:t>
            </a:r>
            <a:r>
              <a:rPr lang="sr-Latn-RS" dirty="0"/>
              <a:t> tabelu, možemo odabrati opciju </a:t>
            </a:r>
            <a:r>
              <a:rPr lang="sr-Latn-RS" i="1" dirty="0"/>
              <a:t>View Code</a:t>
            </a:r>
            <a:r>
              <a:rPr lang="sr-Latn-RS" dirty="0"/>
              <a:t>, kojom se otvara nov prozor gde će biti generisan </a:t>
            </a:r>
            <a:r>
              <a:rPr lang="sr-Latn-RS" i="1" dirty="0"/>
              <a:t>SQL CREATE</a:t>
            </a:r>
            <a:r>
              <a:rPr lang="sr-Latn-RS" dirty="0"/>
              <a:t> upit kojim je praktično ta tabela bila napravljena</a:t>
            </a:r>
          </a:p>
          <a:p>
            <a:r>
              <a:rPr lang="sr-Latn-RS" dirty="0"/>
              <a:t>Ovo naravno možete uraditi za ove tabele</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68</a:t>
            </a:fld>
            <a:endParaRPr lang="en-US"/>
          </a:p>
        </p:txBody>
      </p:sp>
    </p:spTree>
    <p:extLst>
      <p:ext uri="{BB962C8B-B14F-4D97-AF65-F5344CB8AC3E}">
        <p14:creationId xmlns:p14="http://schemas.microsoft.com/office/powerpoint/2010/main" val="284176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with medium confidence">
            <a:extLst>
              <a:ext uri="{FF2B5EF4-FFF2-40B4-BE49-F238E27FC236}">
                <a16:creationId xmlns:a16="http://schemas.microsoft.com/office/drawing/2014/main" id="{E2BE819D-8F94-445D-79EC-6D231ADA0F23}"/>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DB005E8C-5C2E-387D-4E29-1CBF8D7785EB}"/>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AF91A84B-F40A-8853-FECF-84AA1EFCDCF5}"/>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7005A492-DB14-493B-58B5-0BBB06F817B4}"/>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69</a:t>
            </a:fld>
            <a:endParaRPr lang="en-US">
              <a:solidFill>
                <a:srgbClr val="FFFFFF"/>
              </a:solidFill>
            </a:endParaRPr>
          </a:p>
        </p:txBody>
      </p:sp>
    </p:spTree>
    <p:extLst>
      <p:ext uri="{BB962C8B-B14F-4D97-AF65-F5344CB8AC3E}">
        <p14:creationId xmlns:p14="http://schemas.microsoft.com/office/powerpoint/2010/main" val="151516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lstStyle/>
          <a:p>
            <a:r>
              <a:rPr lang="sr-Latn-RS" dirty="0"/>
              <a:t>Relacioni model podataka</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3033346"/>
            <a:ext cx="8596668" cy="3008017"/>
          </a:xfrm>
        </p:spPr>
        <p:txBody>
          <a:bodyPr/>
          <a:lstStyle/>
          <a:p>
            <a:r>
              <a:rPr lang="sr-Latn-RS" dirty="0"/>
              <a:t>„Movie_Id“ dakle predstavlja strani ključ (engl. </a:t>
            </a:r>
            <a:r>
              <a:rPr lang="sr-Latn-RS" i="1" dirty="0"/>
              <a:t>Foreign Key</a:t>
            </a:r>
            <a:r>
              <a:rPr lang="sr-Latn-RS" dirty="0"/>
              <a:t>), koji definiše pripadnost - ta konkretna instanca, odnosno red, što je zapravo žanr, pripada pokazanom filmu</a:t>
            </a:r>
          </a:p>
          <a:p>
            <a:r>
              <a:rPr lang="sr-Latn-RS" dirty="0"/>
              <a:t>Može postojati više redova koji pokazuju na isti film, pa time praktično definišu prethodnu listu žanrova od jednog filma</a:t>
            </a:r>
          </a:p>
          <a:p>
            <a:r>
              <a:rPr lang="sr-Latn-RS" dirty="0"/>
              <a:t>Dodatno, dobra praksa je da se uz svaki entitet u relacionom modelu doda i neki vid identifikatora, tj. </a:t>
            </a:r>
            <a:r>
              <a:rPr lang="sr-Latn-RS" i="1" dirty="0"/>
              <a:t>Id</a:t>
            </a:r>
            <a:r>
              <a:rPr lang="sr-Latn-RS" dirty="0"/>
              <a:t>, pa tako je i u </a:t>
            </a:r>
            <a:r>
              <a:rPr lang="sr-Latn-RS" i="1" dirty="0"/>
              <a:t>Genres</a:t>
            </a:r>
            <a:r>
              <a:rPr lang="sr-Latn-RS" dirty="0"/>
              <a:t> entitetu dodata ova kolona (tj. ovaj ovaj atribut)</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7</a:t>
            </a:fld>
            <a:endParaRPr lang="en-US"/>
          </a:p>
        </p:txBody>
      </p:sp>
      <p:pic>
        <p:nvPicPr>
          <p:cNvPr id="8" name="Picture 7">
            <a:extLst>
              <a:ext uri="{FF2B5EF4-FFF2-40B4-BE49-F238E27FC236}">
                <a16:creationId xmlns:a16="http://schemas.microsoft.com/office/drawing/2014/main" id="{F7417D00-10A3-C151-5FCA-EDB100E456E8}"/>
              </a:ext>
            </a:extLst>
          </p:cNvPr>
          <p:cNvPicPr>
            <a:picLocks noChangeAspect="1"/>
          </p:cNvPicPr>
          <p:nvPr/>
        </p:nvPicPr>
        <p:blipFill>
          <a:blip r:embed="rId2"/>
          <a:stretch>
            <a:fillRect/>
          </a:stretch>
        </p:blipFill>
        <p:spPr>
          <a:xfrm>
            <a:off x="2303532" y="1406698"/>
            <a:ext cx="5344271" cy="1438476"/>
          </a:xfrm>
          <a:prstGeom prst="rect">
            <a:avLst/>
          </a:prstGeom>
        </p:spPr>
      </p:pic>
    </p:spTree>
    <p:extLst>
      <p:ext uri="{BB962C8B-B14F-4D97-AF65-F5344CB8AC3E}">
        <p14:creationId xmlns:p14="http://schemas.microsoft.com/office/powerpoint/2010/main" val="191245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with medium confidence">
            <a:extLst>
              <a:ext uri="{FF2B5EF4-FFF2-40B4-BE49-F238E27FC236}">
                <a16:creationId xmlns:a16="http://schemas.microsoft.com/office/drawing/2014/main" id="{1C36C6A5-F7C1-F367-00DB-1DCE47948EE9}"/>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39FAF652-888E-E621-C259-8A8234830DBD}"/>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66820408-778C-FACA-7DEA-48D211617851}"/>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F0DF7D1D-321B-A41A-15E6-32A298C619A3}"/>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70</a:t>
            </a:fld>
            <a:endParaRPr lang="en-US">
              <a:solidFill>
                <a:srgbClr val="FFFFFF"/>
              </a:solidFill>
            </a:endParaRPr>
          </a:p>
        </p:txBody>
      </p:sp>
    </p:spTree>
    <p:extLst>
      <p:ext uri="{BB962C8B-B14F-4D97-AF65-F5344CB8AC3E}">
        <p14:creationId xmlns:p14="http://schemas.microsoft.com/office/powerpoint/2010/main" val="23201518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2CE2986-FE20-4070-F615-E309CE0D0F4F}"/>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00786ED9-31BD-19CA-D30F-539F42CF4673}"/>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D15175B9-3E38-F4C6-5595-AE9B4D2BDC10}"/>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84A77CB5-FD04-8DB3-4879-C2F7EC55F56B}"/>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71</a:t>
            </a:fld>
            <a:endParaRPr lang="en-US">
              <a:solidFill>
                <a:srgbClr val="FFFFFF"/>
              </a:solidFill>
            </a:endParaRPr>
          </a:p>
        </p:txBody>
      </p:sp>
    </p:spTree>
    <p:extLst>
      <p:ext uri="{BB962C8B-B14F-4D97-AF65-F5344CB8AC3E}">
        <p14:creationId xmlns:p14="http://schemas.microsoft.com/office/powerpoint/2010/main" val="14894430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normAutofit/>
          </a:bodyPr>
          <a:lstStyle/>
          <a:p>
            <a:r>
              <a:rPr lang="sr-Latn-RS" dirty="0"/>
              <a:t>Analiza kreiranih tabela </a:t>
            </a:r>
            <a:r>
              <a:rPr lang="sr-Latn-RS" i="1" dirty="0"/>
              <a:t>EF</a:t>
            </a:r>
            <a:r>
              <a:rPr lang="sr-Latn-RS" dirty="0"/>
              <a:t>-om</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333144"/>
            <a:ext cx="8596668" cy="4708222"/>
          </a:xfrm>
        </p:spPr>
        <p:txBody>
          <a:bodyPr>
            <a:normAutofit/>
          </a:bodyPr>
          <a:lstStyle/>
          <a:p>
            <a:r>
              <a:rPr lang="en-US" dirty="0"/>
              <a:t>Mo</a:t>
            </a:r>
            <a:r>
              <a:rPr lang="sr-Latn-RS" dirty="0"/>
              <a:t>žemo videti da su zapravo tabele bile kreirane onako kako bismo ih i mi ručno definisali da nismo koristili </a:t>
            </a:r>
            <a:r>
              <a:rPr lang="sr-Latn-RS" i="1" dirty="0"/>
              <a:t>ORM</a:t>
            </a:r>
            <a:r>
              <a:rPr lang="sr-Latn-RS" dirty="0"/>
              <a:t>, tj. </a:t>
            </a:r>
            <a:r>
              <a:rPr lang="sr-Latn-RS" i="1" dirty="0"/>
              <a:t>EF</a:t>
            </a:r>
            <a:endParaRPr lang="sr-Latn-RS" dirty="0"/>
          </a:p>
          <a:p>
            <a:r>
              <a:rPr lang="sr-Latn-RS" dirty="0"/>
              <a:t>Recimo, </a:t>
            </a:r>
            <a:r>
              <a:rPr lang="sr-Latn-RS" i="1" dirty="0"/>
              <a:t>Movies</a:t>
            </a:r>
            <a:r>
              <a:rPr lang="sr-Latn-RS" dirty="0"/>
              <a:t> tabela ima kolonu </a:t>
            </a:r>
            <a:r>
              <a:rPr lang="sr-Latn-RS" i="1" dirty="0"/>
              <a:t>Id</a:t>
            </a:r>
            <a:r>
              <a:rPr lang="sr-Latn-RS" dirty="0"/>
              <a:t> koja je </a:t>
            </a:r>
            <a:r>
              <a:rPr lang="sr-Latn-RS" i="1" dirty="0"/>
              <a:t>int</a:t>
            </a:r>
            <a:r>
              <a:rPr lang="sr-Latn-RS" dirty="0"/>
              <a:t> tipa, a takođe ima podešen i </a:t>
            </a:r>
            <a:r>
              <a:rPr lang="sr-Latn-RS" i="1" dirty="0"/>
              <a:t>IDENTITY</a:t>
            </a:r>
            <a:r>
              <a:rPr lang="sr-Latn-RS" dirty="0"/>
              <a:t> da ukoliko se ne navede, </a:t>
            </a:r>
            <a:r>
              <a:rPr lang="sr-Latn-RS" i="1" dirty="0"/>
              <a:t>SQL</a:t>
            </a:r>
            <a:r>
              <a:rPr lang="sr-Latn-RS" dirty="0"/>
              <a:t> inkrementira </a:t>
            </a:r>
            <a:r>
              <a:rPr lang="sr-Latn-RS" i="1" dirty="0"/>
              <a:t>Id</a:t>
            </a:r>
            <a:r>
              <a:rPr lang="sr-Latn-RS" dirty="0"/>
              <a:t> svakog novog filma za 1 (počevši od 1)</a:t>
            </a:r>
          </a:p>
          <a:p>
            <a:r>
              <a:rPr lang="sr-Latn-RS" dirty="0"/>
              <a:t>Zatim, ima </a:t>
            </a:r>
            <a:r>
              <a:rPr lang="sr-Latn-RS" i="1" dirty="0"/>
              <a:t>Name</a:t>
            </a:r>
            <a:r>
              <a:rPr lang="sr-Latn-RS" dirty="0"/>
              <a:t> kolonu koja je praktično </a:t>
            </a:r>
            <a:r>
              <a:rPr lang="sr-Latn-RS" i="1" dirty="0"/>
              <a:t>string</a:t>
            </a:r>
            <a:endParaRPr lang="sr-Latn-RS" dirty="0"/>
          </a:p>
          <a:p>
            <a:r>
              <a:rPr lang="sr-Latn-RS" dirty="0"/>
              <a:t>Konačno, generisan </a:t>
            </a:r>
            <a:r>
              <a:rPr lang="sr-Latn-RS" i="1" dirty="0"/>
              <a:t>CREATE</a:t>
            </a:r>
            <a:r>
              <a:rPr lang="sr-Latn-RS" dirty="0"/>
              <a:t> upit postavlja primarni ključ na samu tabelu, definišući da je to zapravo </a:t>
            </a:r>
            <a:r>
              <a:rPr lang="sr-Latn-RS" i="1" dirty="0"/>
              <a:t>Id</a:t>
            </a:r>
            <a:r>
              <a:rPr lang="sr-Latn-RS" dirty="0"/>
              <a:t> kolona</a:t>
            </a:r>
          </a:p>
          <a:p>
            <a:r>
              <a:rPr lang="sr-Latn-RS" dirty="0"/>
              <a:t>Veoma slično se može zaključiti i za </a:t>
            </a:r>
            <a:r>
              <a:rPr lang="sr-Latn-RS" i="1" dirty="0"/>
              <a:t>Genres</a:t>
            </a:r>
            <a:r>
              <a:rPr lang="sr-Latn-RS" dirty="0"/>
              <a:t> tabelu, uz razliku da tu, na kraju, </a:t>
            </a:r>
            <a:r>
              <a:rPr lang="sr-Latn-RS" i="1" dirty="0"/>
              <a:t>CREATE</a:t>
            </a:r>
            <a:r>
              <a:rPr lang="sr-Latn-RS" dirty="0"/>
              <a:t> upit dodatno definiše i strani ključ (engl. </a:t>
            </a:r>
            <a:r>
              <a:rPr lang="sr-Latn-RS" i="1" dirty="0"/>
              <a:t>Foreign Key</a:t>
            </a:r>
            <a:r>
              <a:rPr lang="sr-Latn-RS" dirty="0"/>
              <a:t>)</a:t>
            </a:r>
          </a:p>
          <a:p>
            <a:r>
              <a:rPr lang="sr-Latn-RS" dirty="0"/>
              <a:t>Kao što je i ove upite praktično </a:t>
            </a:r>
            <a:r>
              <a:rPr lang="sr-Latn-RS" i="1" dirty="0"/>
              <a:t>EF</a:t>
            </a:r>
            <a:r>
              <a:rPr lang="sr-Latn-RS" dirty="0"/>
              <a:t> </a:t>
            </a:r>
            <a:r>
              <a:rPr lang="sr-Latn-RS" u="sng" dirty="0"/>
              <a:t>namapirao</a:t>
            </a:r>
            <a:r>
              <a:rPr lang="sr-Latn-RS" dirty="0"/>
              <a:t> gledajući kako izledaju same model klase, tako i sve druge operacije koje naša aplikacija pravi u objektnom domenu mapira u relacioni, na koji način praktično pomaže programeru da ne mora da radi sa oba formata, već samo sa jednim</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72</a:t>
            </a:fld>
            <a:endParaRPr lang="en-US"/>
          </a:p>
        </p:txBody>
      </p:sp>
    </p:spTree>
    <p:extLst>
      <p:ext uri="{BB962C8B-B14F-4D97-AF65-F5344CB8AC3E}">
        <p14:creationId xmlns:p14="http://schemas.microsoft.com/office/powerpoint/2010/main" val="3713746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normAutofit/>
          </a:bodyPr>
          <a:lstStyle/>
          <a:p>
            <a:r>
              <a:rPr lang="sr-Latn-RS" dirty="0"/>
              <a:t>Izmene u model klasama</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410056"/>
            <a:ext cx="8596668" cy="4631311"/>
          </a:xfrm>
        </p:spPr>
        <p:txBody>
          <a:bodyPr>
            <a:normAutofit lnSpcReduction="10000"/>
          </a:bodyPr>
          <a:lstStyle/>
          <a:p>
            <a:r>
              <a:rPr lang="sr-Latn-RS" dirty="0"/>
              <a:t>Ukoliko u nekom momentu želite da izmenite same modele, recimo, dodavanjem ili brisanjem određenih polja, dodavanjem novih entiteta (klasa), promena tipova kolona, itd, nastaje problem da su sada podaci unutar baze praktično nevalidni, tj. više nisu sinhronizovani sa novim klasama modela</a:t>
            </a:r>
          </a:p>
          <a:p>
            <a:r>
              <a:rPr lang="sr-Latn-RS" dirty="0"/>
              <a:t>Na žalost, </a:t>
            </a:r>
            <a:r>
              <a:rPr lang="sr-Latn-RS" i="1" dirty="0"/>
              <a:t>ORM</a:t>
            </a:r>
            <a:r>
              <a:rPr lang="sr-Latn-RS" dirty="0"/>
              <a:t> nije u stanju da (barem na jednostavan način) tek tako prepozna promenu u modelima i sinhronizuje bazu podataka</a:t>
            </a:r>
          </a:p>
          <a:p>
            <a:r>
              <a:rPr lang="sr-Latn-RS" dirty="0"/>
              <a:t>Jedna veoma jednostavna tehnika sinhronizacije je jednostavno brisanje čitave baze i prepuštanje </a:t>
            </a:r>
            <a:r>
              <a:rPr lang="sr-Latn-RS" i="1" dirty="0"/>
              <a:t>EF</a:t>
            </a:r>
            <a:r>
              <a:rPr lang="sr-Latn-RS" dirty="0"/>
              <a:t>-u da ponovo rekreira bazu i sve tabele, sada koristeći nove modele</a:t>
            </a:r>
          </a:p>
          <a:p>
            <a:r>
              <a:rPr lang="sr-Latn-RS" dirty="0"/>
              <a:t>Problem ove tehnike je naravno što će nam i sve podatke unutar baze obrisati</a:t>
            </a:r>
          </a:p>
          <a:p>
            <a:r>
              <a:rPr lang="sr-Latn-RS" dirty="0"/>
              <a:t>Međutim, obezbedili smo kod unutar </a:t>
            </a:r>
            <a:r>
              <a:rPr lang="sr-Latn-RS" i="1" dirty="0"/>
              <a:t>AppDbContext</a:t>
            </a:r>
            <a:r>
              <a:rPr lang="sr-Latn-RS" dirty="0"/>
              <a:t> klase koji će u slučaju nepostojanja baze zapravo kreirati novu sa nekim lažnim podacima, pa u ovom slučaju nećemo krenuti skroz ispočetka</a:t>
            </a:r>
          </a:p>
          <a:p>
            <a:r>
              <a:rPr lang="sr-Latn-RS" dirty="0"/>
              <a:t>Praktično, ponovo će nam se izvršiti </a:t>
            </a:r>
            <a:r>
              <a:rPr lang="sr-Latn-RS" i="1" dirty="0"/>
              <a:t>InsertInitialMockData()</a:t>
            </a:r>
            <a:r>
              <a:rPr lang="sr-Latn-RS" dirty="0"/>
              <a:t> funkcija koja će i inicijalne podatke vratiti nazad</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73</a:t>
            </a:fld>
            <a:endParaRPr lang="en-US"/>
          </a:p>
        </p:txBody>
      </p:sp>
    </p:spTree>
    <p:extLst>
      <p:ext uri="{BB962C8B-B14F-4D97-AF65-F5344CB8AC3E}">
        <p14:creationId xmlns:p14="http://schemas.microsoft.com/office/powerpoint/2010/main" val="121483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8" name="Straight Connector 17">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9" name="Rectangle 28">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2" name="Straight Connector 31">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3"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2" name="Rectangle 41">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computer&#10;&#10;Description automatically generated with medium confidence">
            <a:extLst>
              <a:ext uri="{FF2B5EF4-FFF2-40B4-BE49-F238E27FC236}">
                <a16:creationId xmlns:a16="http://schemas.microsoft.com/office/drawing/2014/main" id="{FD057E20-3541-BA20-386C-A5C31675BD4E}"/>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74</a:t>
            </a:fld>
            <a:endParaRPr lang="en-US">
              <a:solidFill>
                <a:srgbClr val="FFFFFF"/>
              </a:solidFill>
            </a:endParaRPr>
          </a:p>
        </p:txBody>
      </p:sp>
    </p:spTree>
    <p:extLst>
      <p:ext uri="{BB962C8B-B14F-4D97-AF65-F5344CB8AC3E}">
        <p14:creationId xmlns:p14="http://schemas.microsoft.com/office/powerpoint/2010/main" val="21042149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3E9E132-373E-3BAE-3ABE-9D0CB57CB583}"/>
              </a:ext>
            </a:extLst>
          </p:cNvPr>
          <p:cNvPicPr>
            <a:picLocks noChangeAspect="1"/>
          </p:cNvPicPr>
          <p:nvPr/>
        </p:nvPicPr>
        <p:blipFill>
          <a:blip r:embed="rId2"/>
          <a:stretch>
            <a:fillRect/>
          </a:stretch>
        </p:blipFill>
        <p:spPr>
          <a:xfrm>
            <a:off x="4710523" y="2757708"/>
            <a:ext cx="2767906" cy="1334115"/>
          </a:xfrm>
          <a:prstGeom prst="rect">
            <a:avLst/>
          </a:prstGeom>
        </p:spPr>
      </p:pic>
      <p:sp>
        <p:nvSpPr>
          <p:cNvPr id="5" name="Footer Placeholder 4">
            <a:extLst>
              <a:ext uri="{FF2B5EF4-FFF2-40B4-BE49-F238E27FC236}">
                <a16:creationId xmlns:a16="http://schemas.microsoft.com/office/drawing/2014/main" id="{A9DAAB78-FF0B-5827-F5DA-2EF9A8A812D5}"/>
              </a:ext>
            </a:extLst>
          </p:cNvPr>
          <p:cNvSpPr>
            <a:spLocks noGrp="1"/>
          </p:cNvSpPr>
          <p:nvPr>
            <p:ph type="ftr" sz="quarter" idx="11"/>
          </p:nvPr>
        </p:nvSpPr>
        <p:spPr>
          <a:xfrm>
            <a:off x="653889" y="6411619"/>
            <a:ext cx="6297612"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A5C86683-E97C-88C0-4FC8-DA82EA0D28BA}"/>
              </a:ext>
            </a:extLst>
          </p:cNvPr>
          <p:cNvSpPr>
            <a:spLocks noGrp="1"/>
          </p:cNvSpPr>
          <p:nvPr>
            <p:ph type="dt" sz="half" idx="10"/>
          </p:nvPr>
        </p:nvSpPr>
        <p:spPr>
          <a:xfrm>
            <a:off x="9378068" y="6411619"/>
            <a:ext cx="911939"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38B5F726-2AD4-8ADD-86EC-0F3053DC2F10}"/>
              </a:ext>
            </a:extLst>
          </p:cNvPr>
          <p:cNvSpPr>
            <a:spLocks noGrp="1"/>
          </p:cNvSpPr>
          <p:nvPr>
            <p:ph type="sldNum" sz="quarter" idx="12"/>
          </p:nvPr>
        </p:nvSpPr>
        <p:spPr>
          <a:xfrm>
            <a:off x="10865194" y="6411619"/>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75</a:t>
            </a:fld>
            <a:endParaRPr lang="en-US">
              <a:solidFill>
                <a:srgbClr val="FFFFFF"/>
              </a:solidFill>
            </a:endParaRPr>
          </a:p>
        </p:txBody>
      </p:sp>
    </p:spTree>
    <p:extLst>
      <p:ext uri="{BB962C8B-B14F-4D97-AF65-F5344CB8AC3E}">
        <p14:creationId xmlns:p14="http://schemas.microsoft.com/office/powerpoint/2010/main" val="35406522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normAutofit/>
          </a:bodyPr>
          <a:lstStyle/>
          <a:p>
            <a:r>
              <a:rPr lang="sr-Latn-RS" dirty="0"/>
              <a:t>Izmene u model klasama u praksi</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333144"/>
            <a:ext cx="8596668" cy="4708222"/>
          </a:xfrm>
        </p:spPr>
        <p:txBody>
          <a:bodyPr>
            <a:normAutofit lnSpcReduction="10000"/>
          </a:bodyPr>
          <a:lstStyle/>
          <a:p>
            <a:r>
              <a:rPr lang="sr-Latn-RS" dirty="0"/>
              <a:t>Prethodna tehnika se može koristiti čak i u praksi, dok je aplikacija u procesu razvoja i još nije na produkciji, gde je stvarni korisnici koriste</a:t>
            </a:r>
          </a:p>
          <a:p>
            <a:r>
              <a:rPr lang="sr-Latn-RS" dirty="0"/>
              <a:t>Ipak u praksi problem nastaje kada je aplikacija data korisnicima, i nakon toga programeri žele praktično da naprave </a:t>
            </a:r>
            <a:r>
              <a:rPr lang="sr-Latn-RS" i="1" dirty="0"/>
              <a:t>„update“</a:t>
            </a:r>
            <a:r>
              <a:rPr lang="sr-Latn-RS" dirty="0"/>
              <a:t> same aplikacije, npr. da dodaju nove funkcionalnosti, za koje su im potrebne odgovarajuće izmene u modelima</a:t>
            </a:r>
          </a:p>
          <a:p>
            <a:r>
              <a:rPr lang="sr-Latn-RS" dirty="0"/>
              <a:t>Tada, nije moguće obrisati celu bazu podataka jer se u njoj nalaze stvarni podaci koji su od velike važnosti!</a:t>
            </a:r>
          </a:p>
          <a:p>
            <a:r>
              <a:rPr lang="sr-Latn-RS" dirty="0"/>
              <a:t>Npr. zamislite da kada programeri </a:t>
            </a:r>
            <a:r>
              <a:rPr lang="sr-Latn-RS" i="1" dirty="0"/>
              <a:t>facebook</a:t>
            </a:r>
            <a:r>
              <a:rPr lang="sr-Latn-RS" dirty="0"/>
              <a:t> aplikacije odluče da dodaju novu funkcionalnost u aplikaciji, moraju da obrišu sve korisnike, tj. njihove naloge i sve druge podatke kako bi novu funkcionalnost (engl. </a:t>
            </a:r>
            <a:r>
              <a:rPr lang="sr-Latn-RS" i="1" dirty="0"/>
              <a:t>feature</a:t>
            </a:r>
            <a:r>
              <a:rPr lang="sr-Latn-RS" dirty="0"/>
              <a:t>) dostavili korisnicima na korišćenje</a:t>
            </a:r>
          </a:p>
          <a:p>
            <a:r>
              <a:rPr lang="sr-Latn-RS" dirty="0"/>
              <a:t>Svi korisnici bi morali ispočetka da prave svoje naloge, uređuju profile, povezuju se sa prijateljima, itd...</a:t>
            </a:r>
          </a:p>
          <a:p>
            <a:r>
              <a:rPr lang="sr-Latn-RS" dirty="0"/>
              <a:t>Još gore, izbili bi sve što su prethodno imali što im potencijalno može biti od važnosti, recimo poruke sa prijateljima – još važnije za biznis aplikacije!</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76</a:t>
            </a:fld>
            <a:endParaRPr lang="en-US"/>
          </a:p>
        </p:txBody>
      </p:sp>
    </p:spTree>
    <p:extLst>
      <p:ext uri="{BB962C8B-B14F-4D97-AF65-F5344CB8AC3E}">
        <p14:creationId xmlns:p14="http://schemas.microsoft.com/office/powerpoint/2010/main" val="81010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normAutofit/>
          </a:bodyPr>
          <a:lstStyle/>
          <a:p>
            <a:r>
              <a:rPr lang="sr-Latn-RS" dirty="0"/>
              <a:t>Migracije</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555334"/>
            <a:ext cx="8596668" cy="4486031"/>
          </a:xfrm>
        </p:spPr>
        <p:txBody>
          <a:bodyPr>
            <a:normAutofit/>
          </a:bodyPr>
          <a:lstStyle/>
          <a:p>
            <a:r>
              <a:rPr lang="sr-Latn-RS" dirty="0"/>
              <a:t>Zbog toga, često tehnologije kao što su </a:t>
            </a:r>
            <a:r>
              <a:rPr lang="sr-Latn-RS" i="1" dirty="0"/>
              <a:t>EF</a:t>
            </a:r>
            <a:r>
              <a:rPr lang="sr-Latn-RS" dirty="0"/>
              <a:t> i </a:t>
            </a:r>
            <a:r>
              <a:rPr lang="sr-Latn-RS" i="1" dirty="0"/>
              <a:t>ORM</a:t>
            </a:r>
            <a:r>
              <a:rPr lang="sr-Latn-RS" dirty="0"/>
              <a:t> u drugim jezicima daju mogućnost da se prave tzv. migracije, koje takođe na odgovarajući način prave izmene u tabelama u relacionom modelu unutar same baze podataka, tako da sa tim izmenama baza ponovo bude kompatibilna sa (novim) modelima</a:t>
            </a:r>
          </a:p>
          <a:p>
            <a:r>
              <a:rPr lang="sr-Latn-RS" dirty="0"/>
              <a:t>Migracije naravno programer piše i o njima vodi računa</a:t>
            </a:r>
          </a:p>
          <a:p>
            <a:r>
              <a:rPr lang="sr-Latn-RS" i="1" dirty="0"/>
              <a:t>EF</a:t>
            </a:r>
            <a:r>
              <a:rPr lang="sr-Latn-RS" dirty="0"/>
              <a:t> na primer, pored samih tabela koje pravi za same modele, takođe napravi i jednu dodatnu tabelu pod nazivom </a:t>
            </a:r>
            <a:r>
              <a:rPr lang="sr-Latn-RS" i="1" dirty="0"/>
              <a:t>MigrationHistory</a:t>
            </a:r>
            <a:r>
              <a:rPr lang="sr-Latn-RS" dirty="0"/>
              <a:t>, gde čuva sve migracije koje su odrađene unutar te iste baze</a:t>
            </a:r>
          </a:p>
          <a:p>
            <a:r>
              <a:rPr lang="sr-Latn-RS" dirty="0"/>
              <a:t>Ipak, migracije neće biti obrađene u ovom kursu</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77</a:t>
            </a:fld>
            <a:endParaRPr lang="en-US"/>
          </a:p>
        </p:txBody>
      </p:sp>
    </p:spTree>
    <p:extLst>
      <p:ext uri="{BB962C8B-B14F-4D97-AF65-F5344CB8AC3E}">
        <p14:creationId xmlns:p14="http://schemas.microsoft.com/office/powerpoint/2010/main" val="188635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lstStyle/>
          <a:p>
            <a:r>
              <a:rPr lang="en-US" dirty="0" err="1"/>
              <a:t>Objektni</a:t>
            </a:r>
            <a:r>
              <a:rPr lang="sr-Latn-RS" dirty="0"/>
              <a:t> model podataka</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679332"/>
            <a:ext cx="8596668" cy="4362032"/>
          </a:xfrm>
        </p:spPr>
        <p:txBody>
          <a:bodyPr/>
          <a:lstStyle/>
          <a:p>
            <a:r>
              <a:rPr lang="en-US" dirty="0" err="1"/>
              <a:t>Prethodno</a:t>
            </a:r>
            <a:r>
              <a:rPr lang="en-US" dirty="0"/>
              <a:t> </a:t>
            </a:r>
            <a:r>
              <a:rPr lang="en-US" dirty="0" err="1"/>
              <a:t>smo</a:t>
            </a:r>
            <a:r>
              <a:rPr lang="en-US" dirty="0"/>
              <a:t> </a:t>
            </a:r>
            <a:r>
              <a:rPr lang="en-US" dirty="0" err="1"/>
              <a:t>videli</a:t>
            </a:r>
            <a:r>
              <a:rPr lang="en-US" dirty="0"/>
              <a:t> </a:t>
            </a:r>
            <a:r>
              <a:rPr lang="en-US" dirty="0" err="1"/>
              <a:t>na</a:t>
            </a:r>
            <a:r>
              <a:rPr lang="sr-Latn-RS" dirty="0"/>
              <a:t>čin kako se podaci u relacionom formatu (modelu) čuvaju unutar relacionih (</a:t>
            </a:r>
            <a:r>
              <a:rPr lang="sr-Latn-RS" i="1" dirty="0"/>
              <a:t>SQL</a:t>
            </a:r>
            <a:r>
              <a:rPr lang="sr-Latn-RS" dirty="0"/>
              <a:t>) baza podataka</a:t>
            </a:r>
          </a:p>
          <a:p>
            <a:r>
              <a:rPr lang="sr-Latn-RS" dirty="0"/>
              <a:t>Sa druge strane, unutar aplikacija (bilo serverskih ili drugih, npr. </a:t>
            </a:r>
            <a:r>
              <a:rPr lang="sr-Latn-RS" i="1" dirty="0"/>
              <a:t>WinForms</a:t>
            </a:r>
            <a:r>
              <a:rPr lang="sr-Latn-RS" dirty="0"/>
              <a:t> ili običnih konzolnih), podaci su predstavljeni u objektnom formatu, koji praktično definiše podatke kroz objekte odgovarajućih klasa</a:t>
            </a:r>
          </a:p>
          <a:p>
            <a:endParaRPr lang="sr-Latn-RS" dirty="0"/>
          </a:p>
          <a:p>
            <a:endParaRPr lang="sr-Latn-RS" dirty="0"/>
          </a:p>
          <a:p>
            <a:endParaRPr lang="sr-Latn-RS" dirty="0"/>
          </a:p>
          <a:p>
            <a:endParaRPr lang="sr-Latn-RS" dirty="0"/>
          </a:p>
          <a:p>
            <a:r>
              <a:rPr lang="sr-Latn-RS" dirty="0"/>
              <a:t>Napomena: kako bismo učinili da oba modela budu što sličnija, </a:t>
            </a:r>
            <a:r>
              <a:rPr lang="sr-Latn-RS" i="1" dirty="0"/>
              <a:t>Genre</a:t>
            </a:r>
            <a:r>
              <a:rPr lang="sr-Latn-RS" dirty="0"/>
              <a:t> klasi je na slici iznad dodato i </a:t>
            </a:r>
            <a:r>
              <a:rPr lang="sr-Latn-RS" i="1" dirty="0"/>
              <a:t>Id</a:t>
            </a:r>
            <a:r>
              <a:rPr lang="sr-Latn-RS" dirty="0"/>
              <a:t> polje</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8</a:t>
            </a:fld>
            <a:endParaRPr lang="en-US"/>
          </a:p>
        </p:txBody>
      </p:sp>
      <p:pic>
        <p:nvPicPr>
          <p:cNvPr id="11" name="Picture 10">
            <a:extLst>
              <a:ext uri="{FF2B5EF4-FFF2-40B4-BE49-F238E27FC236}">
                <a16:creationId xmlns:a16="http://schemas.microsoft.com/office/drawing/2014/main" id="{8BB6F2A4-1C3A-2299-DBF9-4133D212481E}"/>
              </a:ext>
            </a:extLst>
          </p:cNvPr>
          <p:cNvPicPr>
            <a:picLocks noChangeAspect="1"/>
          </p:cNvPicPr>
          <p:nvPr/>
        </p:nvPicPr>
        <p:blipFill>
          <a:blip r:embed="rId2"/>
          <a:stretch>
            <a:fillRect/>
          </a:stretch>
        </p:blipFill>
        <p:spPr>
          <a:xfrm>
            <a:off x="2703955" y="3429000"/>
            <a:ext cx="4543425" cy="1352550"/>
          </a:xfrm>
          <a:prstGeom prst="rect">
            <a:avLst/>
          </a:prstGeom>
        </p:spPr>
      </p:pic>
    </p:spTree>
    <p:extLst>
      <p:ext uri="{BB962C8B-B14F-4D97-AF65-F5344CB8AC3E}">
        <p14:creationId xmlns:p14="http://schemas.microsoft.com/office/powerpoint/2010/main" val="311547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 calcmode="lin" valueType="num">
                                      <p:cBhvr additive="base">
                                        <p:cTn id="24"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lstStyle/>
          <a:p>
            <a:r>
              <a:rPr lang="en-US" dirty="0" err="1"/>
              <a:t>Objektni</a:t>
            </a:r>
            <a:r>
              <a:rPr lang="sr-Latn-RS" dirty="0"/>
              <a:t> vs. Relacioni model podataka</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740876"/>
            <a:ext cx="3551766" cy="4300487"/>
          </a:xfrm>
        </p:spPr>
        <p:txBody>
          <a:bodyPr/>
          <a:lstStyle/>
          <a:p>
            <a:r>
              <a:rPr lang="sr-Latn-RS" dirty="0"/>
              <a:t>Možemo primetiti da ipak objektni i relacioni modeli iste stvari predstavljaju malo drugačije</a:t>
            </a:r>
          </a:p>
          <a:p>
            <a:r>
              <a:rPr lang="sr-Latn-RS" dirty="0"/>
              <a:t>Razlika je još primetnija u kompleksnijim sistemima gde postoji na stotine, pa i hiljade entiteta koji imaju raznovrsne veze</a:t>
            </a:r>
          </a:p>
          <a:p>
            <a:r>
              <a:rPr lang="sr-Latn-RS" dirty="0"/>
              <a:t>Npr. veza više-ka-više (engl. </a:t>
            </a:r>
            <a:r>
              <a:rPr lang="sr-Latn-RS" i="1" dirty="0"/>
              <a:t>many-to-many</a:t>
            </a:r>
            <a:r>
              <a:rPr lang="sr-Latn-RS" dirty="0"/>
              <a:t>) ima još veću razliku u predstavi</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9</a:t>
            </a:fld>
            <a:endParaRPr lang="en-US"/>
          </a:p>
        </p:txBody>
      </p:sp>
      <p:pic>
        <p:nvPicPr>
          <p:cNvPr id="11" name="Picture 10">
            <a:extLst>
              <a:ext uri="{FF2B5EF4-FFF2-40B4-BE49-F238E27FC236}">
                <a16:creationId xmlns:a16="http://schemas.microsoft.com/office/drawing/2014/main" id="{8BB6F2A4-1C3A-2299-DBF9-4133D212481E}"/>
              </a:ext>
            </a:extLst>
          </p:cNvPr>
          <p:cNvPicPr>
            <a:picLocks noChangeAspect="1"/>
          </p:cNvPicPr>
          <p:nvPr/>
        </p:nvPicPr>
        <p:blipFill>
          <a:blip r:embed="rId2"/>
          <a:stretch>
            <a:fillRect/>
          </a:stretch>
        </p:blipFill>
        <p:spPr>
          <a:xfrm>
            <a:off x="4824847" y="3834352"/>
            <a:ext cx="4543425" cy="1352550"/>
          </a:xfrm>
          <a:prstGeom prst="rect">
            <a:avLst/>
          </a:prstGeom>
        </p:spPr>
      </p:pic>
      <p:pic>
        <p:nvPicPr>
          <p:cNvPr id="8" name="Picture 7">
            <a:extLst>
              <a:ext uri="{FF2B5EF4-FFF2-40B4-BE49-F238E27FC236}">
                <a16:creationId xmlns:a16="http://schemas.microsoft.com/office/drawing/2014/main" id="{42E770A9-C80A-0C39-4C23-8305AA3406B8}"/>
              </a:ext>
            </a:extLst>
          </p:cNvPr>
          <p:cNvPicPr>
            <a:picLocks noChangeAspect="1"/>
          </p:cNvPicPr>
          <p:nvPr/>
        </p:nvPicPr>
        <p:blipFill>
          <a:blip r:embed="rId3"/>
          <a:stretch>
            <a:fillRect/>
          </a:stretch>
        </p:blipFill>
        <p:spPr>
          <a:xfrm>
            <a:off x="4397080" y="2227855"/>
            <a:ext cx="5344271" cy="1438476"/>
          </a:xfrm>
          <a:prstGeom prst="rect">
            <a:avLst/>
          </a:prstGeom>
        </p:spPr>
      </p:pic>
    </p:spTree>
    <p:extLst>
      <p:ext uri="{BB962C8B-B14F-4D97-AF65-F5344CB8AC3E}">
        <p14:creationId xmlns:p14="http://schemas.microsoft.com/office/powerpoint/2010/main" val="25178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1616</TotalTime>
  <Words>5894</Words>
  <Application>Microsoft Office PowerPoint</Application>
  <PresentationFormat>Widescreen</PresentationFormat>
  <Paragraphs>465</Paragraphs>
  <Slides>77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77</vt:i4>
      </vt:variant>
    </vt:vector>
  </HeadingPairs>
  <TitlesOfParts>
    <vt:vector size="82" baseType="lpstr">
      <vt:lpstr>Arial</vt:lpstr>
      <vt:lpstr>Calibri</vt:lpstr>
      <vt:lpstr>Trebuchet MS</vt:lpstr>
      <vt:lpstr>Wingdings 3</vt:lpstr>
      <vt:lpstr>Facet</vt:lpstr>
      <vt:lpstr>12. Entity Framework (ORM)</vt:lpstr>
      <vt:lpstr>Propratni primer</vt:lpstr>
      <vt:lpstr>Šta je Entity Framework?</vt:lpstr>
      <vt:lpstr>Relacioni model podataka</vt:lpstr>
      <vt:lpstr>Relacioni model podataka</vt:lpstr>
      <vt:lpstr>Relacioni model podataka</vt:lpstr>
      <vt:lpstr>Relacioni model podataka</vt:lpstr>
      <vt:lpstr>Objektni model podataka</vt:lpstr>
      <vt:lpstr>Objektni vs. Relacioni model podataka</vt:lpstr>
      <vt:lpstr>Objektni + Relacioni model podataka</vt:lpstr>
      <vt:lpstr>Entity Framework kao ORM</vt:lpstr>
      <vt:lpstr>Entity Framework kao ORM</vt:lpstr>
      <vt:lpstr>Entity Framework kao ORM</vt:lpstr>
      <vt:lpstr>Uvoz Entity Framework-a</vt:lpstr>
      <vt:lpstr>PowerPoint Presentation</vt:lpstr>
      <vt:lpstr>PowerPoint Presentation</vt:lpstr>
      <vt:lpstr>PowerPoint Presentation</vt:lpstr>
      <vt:lpstr>PowerPoint Presentation</vt:lpstr>
      <vt:lpstr>PowerPoint Presentation</vt:lpstr>
      <vt:lpstr>PowerPoint Presentation</vt:lpstr>
      <vt:lpstr>Povezivanje sa bazom - DbContext</vt:lpstr>
      <vt:lpstr>PowerPoint Presentation</vt:lpstr>
      <vt:lpstr>PowerPoint Presentation</vt:lpstr>
      <vt:lpstr>PowerPoint Presentation</vt:lpstr>
      <vt:lpstr>Povezivanje sa bazom - DbContext</vt:lpstr>
      <vt:lpstr>PowerPoint Presentation</vt:lpstr>
      <vt:lpstr>Povezivanje sa bazom - DbContext</vt:lpstr>
      <vt:lpstr>PowerPoint Presentation</vt:lpstr>
      <vt:lpstr>Izmene u modelima</vt:lpstr>
      <vt:lpstr>PowerPoint Presentation</vt:lpstr>
      <vt:lpstr>PowerPoint Presentation</vt:lpstr>
      <vt:lpstr>Null-abilni tipovi</vt:lpstr>
      <vt:lpstr>Null-abilni tipovi</vt:lpstr>
      <vt:lpstr>Povezivanje sa bazom - DbContext</vt:lpstr>
      <vt:lpstr>Povezivanje sa bazom - DbContext</vt:lpstr>
      <vt:lpstr>PowerPoint Presentation</vt:lpstr>
      <vt:lpstr>Oslobađanje resursa</vt:lpstr>
      <vt:lpstr>PowerPoint Presentation</vt:lpstr>
      <vt:lpstr>Dodavanje inicijalnih podataka</vt:lpstr>
      <vt:lpstr>Dodavanje inicijalnih podataka</vt:lpstr>
      <vt:lpstr>PowerPoint Presentation</vt:lpstr>
      <vt:lpstr>Dodavanje inicijalnih podataka</vt:lpstr>
      <vt:lpstr>PowerPoint Presentation</vt:lpstr>
      <vt:lpstr>PowerPoint Presentation</vt:lpstr>
      <vt:lpstr>Povezivanje sa bazom - DbContext</vt:lpstr>
      <vt:lpstr>PowerPoint Presentation</vt:lpstr>
      <vt:lpstr>MoviesV5Controller</vt:lpstr>
      <vt:lpstr>MoviesV5Controller</vt:lpstr>
      <vt:lpstr>PowerPoint Presentation</vt:lpstr>
      <vt:lpstr>Testiranje MoviesV5Controller</vt:lpstr>
      <vt:lpstr>LINQ – Language Integrated Query</vt:lpstr>
      <vt:lpstr>PowerPoint Presentation</vt:lpstr>
      <vt:lpstr>LINQ – Language Integrated Query</vt:lpstr>
      <vt:lpstr>LINQ – Language Integrated Query</vt:lpstr>
      <vt:lpstr>PowerPoint Presentation</vt:lpstr>
      <vt:lpstr>SQL Server Object Explorer</vt:lpstr>
      <vt:lpstr>PowerPoint Presentation</vt:lpstr>
      <vt:lpstr>PowerPoint Presentation</vt:lpstr>
      <vt:lpstr>PowerPoint Presentation</vt:lpstr>
      <vt:lpstr>PowerPoint Presentation</vt:lpstr>
      <vt:lpstr>PowerPoint Presentation</vt:lpstr>
      <vt:lpstr>PowerPoint Presentation</vt:lpstr>
      <vt:lpstr>Pretraživanje podataka u bazi</vt:lpstr>
      <vt:lpstr>PowerPoint Presentation</vt:lpstr>
      <vt:lpstr>PowerPoint Presentation</vt:lpstr>
      <vt:lpstr>PowerPoint Presentation</vt:lpstr>
      <vt:lpstr>PowerPoint Presentation</vt:lpstr>
      <vt:lpstr>Tabele kreirane EF-om</vt:lpstr>
      <vt:lpstr>PowerPoint Presentation</vt:lpstr>
      <vt:lpstr>PowerPoint Presentation</vt:lpstr>
      <vt:lpstr>PowerPoint Presentation</vt:lpstr>
      <vt:lpstr>Analiza kreiranih tabela EF-om</vt:lpstr>
      <vt:lpstr>Izmene u model klasama</vt:lpstr>
      <vt:lpstr>PowerPoint Presentation</vt:lpstr>
      <vt:lpstr>PowerPoint Presentation</vt:lpstr>
      <vt:lpstr>Izmene u model klasama u praksi</vt:lpstr>
      <vt:lpstr>Migracije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Vladimir Sivcev</dc:creator>
  <cp:lastModifiedBy>Vladimir Sivcev</cp:lastModifiedBy>
  <cp:revision>93</cp:revision>
  <dcterms:created xsi:type="dcterms:W3CDTF">2022-06-06T19:00:58Z</dcterms:created>
  <dcterms:modified xsi:type="dcterms:W3CDTF">2022-06-20T18:18:21Z</dcterms:modified>
</cp:coreProperties>
</file>